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0" r:id="rId2"/>
    <p:sldId id="363" r:id="rId3"/>
    <p:sldId id="322" r:id="rId4"/>
    <p:sldId id="360" r:id="rId5"/>
    <p:sldId id="355" r:id="rId6"/>
    <p:sldId id="344" r:id="rId7"/>
    <p:sldId id="354" r:id="rId8"/>
    <p:sldId id="362" r:id="rId9"/>
    <p:sldId id="352" r:id="rId10"/>
    <p:sldId id="351" r:id="rId11"/>
    <p:sldId id="350" r:id="rId12"/>
    <p:sldId id="356" r:id="rId13"/>
    <p:sldId id="349" r:id="rId14"/>
    <p:sldId id="348" r:id="rId15"/>
    <p:sldId id="358" r:id="rId16"/>
    <p:sldId id="357" r:id="rId17"/>
    <p:sldId id="345" r:id="rId18"/>
    <p:sldId id="361"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isy"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884"/>
    <a:srgbClr val="172D4A"/>
    <a:srgbClr val="FFFFFE"/>
    <a:srgbClr val="0099B1"/>
    <a:srgbClr val="9A2369"/>
    <a:srgbClr val="C92B89"/>
    <a:srgbClr val="12AAE3"/>
    <a:srgbClr val="F1AF14"/>
    <a:srgbClr val="F07B2A"/>
    <a:srgbClr val="189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676" autoAdjust="0"/>
  </p:normalViewPr>
  <p:slideViewPr>
    <p:cSldViewPr snapToGrid="0">
      <p:cViewPr>
        <p:scale>
          <a:sx n="60" d="100"/>
          <a:sy n="60" d="100"/>
        </p:scale>
        <p:origin x="9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5B8C0-DA73-48B0-BDF7-D4820E345E94}" type="datetimeFigureOut">
              <a:rPr lang="es-CO" smtClean="0"/>
              <a:t>14/07/2020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B234F-F4E5-4EED-A070-4A3A88856440}" type="slidenum">
              <a:rPr lang="es-CO" smtClean="0"/>
              <a:t>‹Nº›</a:t>
            </a:fld>
            <a:endParaRPr lang="es-CO"/>
          </a:p>
        </p:txBody>
      </p:sp>
    </p:spTree>
    <p:extLst>
      <p:ext uri="{BB962C8B-B14F-4D97-AF65-F5344CB8AC3E}">
        <p14:creationId xmlns:p14="http://schemas.microsoft.com/office/powerpoint/2010/main" val="62379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B234F-F4E5-4EED-A070-4A3A8885644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50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B234F-F4E5-4EED-A070-4A3A8885644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69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9B234F-F4E5-4EED-A070-4A3A88856440}" type="slidenum">
              <a:rPr lang="es-CO" smtClean="0"/>
              <a:t>4</a:t>
            </a:fld>
            <a:endParaRPr lang="es-CO"/>
          </a:p>
        </p:txBody>
      </p:sp>
    </p:spTree>
    <p:extLst>
      <p:ext uri="{BB962C8B-B14F-4D97-AF65-F5344CB8AC3E}">
        <p14:creationId xmlns:p14="http://schemas.microsoft.com/office/powerpoint/2010/main" val="7402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99B234F-F4E5-4EED-A070-4A3A88856440}" type="slidenum">
              <a:rPr lang="es-CO" smtClean="0"/>
              <a:t>17</a:t>
            </a:fld>
            <a:endParaRPr lang="es-CO"/>
          </a:p>
        </p:txBody>
      </p:sp>
    </p:spTree>
    <p:extLst>
      <p:ext uri="{BB962C8B-B14F-4D97-AF65-F5344CB8AC3E}">
        <p14:creationId xmlns:p14="http://schemas.microsoft.com/office/powerpoint/2010/main" val="186244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0FBAA540-AB01-469A-9B83-3309727A993A}"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328183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FBAA540-AB01-469A-9B83-3309727A993A}"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270713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FBAA540-AB01-469A-9B83-3309727A993A}"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289164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FBAA540-AB01-469A-9B83-3309727A993A}"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170757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FBAA540-AB01-469A-9B83-3309727A993A}"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6012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0FBAA540-AB01-469A-9B83-3309727A993A}" type="datetimeFigureOut">
              <a:rPr lang="es-CO" smtClean="0"/>
              <a:t>14/07/2020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141515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0FBAA540-AB01-469A-9B83-3309727A993A}" type="datetimeFigureOut">
              <a:rPr lang="es-CO" smtClean="0"/>
              <a:t>14/07/2020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140312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0FBAA540-AB01-469A-9B83-3309727A993A}" type="datetimeFigureOut">
              <a:rPr lang="es-CO" smtClean="0"/>
              <a:t>14/07/2020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220944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FBAA540-AB01-469A-9B83-3309727A993A}" type="datetimeFigureOut">
              <a:rPr lang="es-CO" smtClean="0"/>
              <a:t>14/07/2020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330039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FBAA540-AB01-469A-9B83-3309727A993A}" type="datetimeFigureOut">
              <a:rPr lang="es-CO" smtClean="0"/>
              <a:t>14/07/2020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302445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FBAA540-AB01-469A-9B83-3309727A993A}" type="datetimeFigureOut">
              <a:rPr lang="es-CO" smtClean="0"/>
              <a:t>14/07/2020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7CA038E-D3A1-42C9-93CD-401A85EA3146}" type="slidenum">
              <a:rPr lang="es-CO" smtClean="0"/>
              <a:t>‹Nº›</a:t>
            </a:fld>
            <a:endParaRPr lang="es-CO"/>
          </a:p>
        </p:txBody>
      </p:sp>
    </p:spTree>
    <p:extLst>
      <p:ext uri="{BB962C8B-B14F-4D97-AF65-F5344CB8AC3E}">
        <p14:creationId xmlns:p14="http://schemas.microsoft.com/office/powerpoint/2010/main" val="150038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AA540-AB01-469A-9B83-3309727A993A}" type="datetimeFigureOut">
              <a:rPr lang="es-CO" smtClean="0"/>
              <a:t>14/07/2020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A038E-D3A1-42C9-93CD-401A85EA3146}" type="slidenum">
              <a:rPr lang="es-CO" smtClean="0"/>
              <a:t>‹Nº›</a:t>
            </a:fld>
            <a:endParaRPr lang="es-CO"/>
          </a:p>
        </p:txBody>
      </p:sp>
    </p:spTree>
    <p:extLst>
      <p:ext uri="{BB962C8B-B14F-4D97-AF65-F5344CB8AC3E}">
        <p14:creationId xmlns:p14="http://schemas.microsoft.com/office/powerpoint/2010/main" val="122554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583162" y="2222510"/>
            <a:ext cx="6827520" cy="1403718"/>
          </a:xfrm>
          <a:prstGeom prst="rect">
            <a:avLst/>
          </a:prstGeom>
          <a:noFill/>
        </p:spPr>
        <p:txBody>
          <a:bodyPr wrap="square" rtlCol="0">
            <a:spAutoFit/>
          </a:bodyPr>
          <a:lstStyle/>
          <a:p>
            <a:pPr marL="0" marR="0" lvl="0" indent="0" algn="r" defTabSz="914400" rtl="0" eaLnBrk="1" fontAlgn="auto" latinLnBrk="0" hangingPunct="1">
              <a:lnSpc>
                <a:spcPct val="135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Premio Organizaciones Comunales,</a:t>
            </a:r>
          </a:p>
          <a:p>
            <a:pPr marL="0" marR="0" lvl="0" indent="0" algn="r" defTabSz="914400" rtl="0" eaLnBrk="1" fontAlgn="auto" latinLnBrk="0" hangingPunct="1">
              <a:lnSpc>
                <a:spcPct val="135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Ejemplo de Participación</a:t>
            </a:r>
            <a:endParaRPr kumimoji="0" lang="es-C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35000"/>
              </a:lnSpc>
              <a:spcBef>
                <a:spcPts val="0"/>
              </a:spcBef>
              <a:spcAft>
                <a:spcPts val="0"/>
              </a:spcAft>
              <a:buClrTx/>
              <a:buSzTx/>
              <a:buFontTx/>
              <a:buNone/>
              <a:tabLst/>
              <a:defRPr/>
            </a:pPr>
            <a:endParaRPr kumimoji="0" lang="es-CO"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ángulo 6"/>
          <p:cNvSpPr/>
          <p:nvPr/>
        </p:nvSpPr>
        <p:spPr>
          <a:xfrm>
            <a:off x="10810074" y="3561834"/>
            <a:ext cx="489397" cy="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p:cNvSpPr txBox="1"/>
          <p:nvPr/>
        </p:nvSpPr>
        <p:spPr>
          <a:xfrm>
            <a:off x="6406859" y="3822421"/>
            <a:ext cx="500382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Secretaría de Participación Ciudadana</a:t>
            </a:r>
          </a:p>
        </p:txBody>
      </p:sp>
      <p:sp>
        <p:nvSpPr>
          <p:cNvPr id="6" name="Rectángulo 5">
            <a:extLst>
              <a:ext uri="{FF2B5EF4-FFF2-40B4-BE49-F238E27FC236}">
                <a16:creationId xmlns:a16="http://schemas.microsoft.com/office/drawing/2014/main" id="{FDF3FDF4-32F6-429F-978C-8F7E81307179}"/>
              </a:ext>
            </a:extLst>
          </p:cNvPr>
          <p:cNvSpPr/>
          <p:nvPr/>
        </p:nvSpPr>
        <p:spPr>
          <a:xfrm>
            <a:off x="1516871" y="5193229"/>
            <a:ext cx="457912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Acuerdo No. 28 de 2014 y Decreto 1374 de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"Por medio del cual se adopta y se Reglamenta la Política Pública de los Organismos de Acción Comunal en la Ciudad de Medellín"</a:t>
            </a:r>
          </a:p>
        </p:txBody>
      </p:sp>
    </p:spTree>
    <p:extLst>
      <p:ext uri="{BB962C8B-B14F-4D97-AF65-F5344CB8AC3E}">
        <p14:creationId xmlns:p14="http://schemas.microsoft.com/office/powerpoint/2010/main" val="183041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753A5-5DC0-412C-A0B1-7176C3CAE7BA}"/>
              </a:ext>
            </a:extLst>
          </p:cNvPr>
          <p:cNvSpPr>
            <a:spLocks noGrp="1"/>
          </p:cNvSpPr>
          <p:nvPr>
            <p:ph type="title"/>
          </p:nvPr>
        </p:nvSpPr>
        <p:spPr>
          <a:xfrm>
            <a:off x="1010442" y="1062814"/>
            <a:ext cx="10047131" cy="1325563"/>
          </a:xfrm>
        </p:spPr>
        <p:txBody>
          <a:bodyPr>
            <a:normAutofit/>
          </a:bodyPr>
          <a:lstStyle/>
          <a:p>
            <a:r>
              <a:rPr lang="es-MX" sz="2800" b="1" dirty="0">
                <a:solidFill>
                  <a:srgbClr val="0099B1"/>
                </a:solidFill>
                <a:latin typeface="Rubik" panose="02000604000000020004" pitchFamily="2" charset="-79"/>
                <a:cs typeface="Rubik" panose="02000604000000020004" pitchFamily="2" charset="-79"/>
              </a:rPr>
              <a:t> Condiciones generales de participación </a:t>
            </a:r>
            <a:endParaRPr lang="es-CO" sz="2800" b="1" dirty="0">
              <a:solidFill>
                <a:srgbClr val="0099B1"/>
              </a:solidFill>
              <a:latin typeface="Rubik" panose="02000604000000020004" pitchFamily="2" charset="-79"/>
              <a:cs typeface="Rubik" panose="02000604000000020004" pitchFamily="2" charset="-79"/>
            </a:endParaRPr>
          </a:p>
        </p:txBody>
      </p:sp>
      <p:sp>
        <p:nvSpPr>
          <p:cNvPr id="4" name="Rectángulo 3">
            <a:extLst>
              <a:ext uri="{FF2B5EF4-FFF2-40B4-BE49-F238E27FC236}">
                <a16:creationId xmlns:a16="http://schemas.microsoft.com/office/drawing/2014/main" id="{D807FF14-C8D0-493B-B3B3-9D71B5750685}"/>
              </a:ext>
            </a:extLst>
          </p:cNvPr>
          <p:cNvSpPr/>
          <p:nvPr/>
        </p:nvSpPr>
        <p:spPr>
          <a:xfrm flipV="1">
            <a:off x="1187592" y="2012990"/>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
        <p:nvSpPr>
          <p:cNvPr id="5" name="CuadroTexto 4">
            <a:extLst>
              <a:ext uri="{FF2B5EF4-FFF2-40B4-BE49-F238E27FC236}">
                <a16:creationId xmlns:a16="http://schemas.microsoft.com/office/drawing/2014/main" id="{9DB42517-34B0-4EF4-9B18-37D1F62DCE38}"/>
              </a:ext>
            </a:extLst>
          </p:cNvPr>
          <p:cNvSpPr txBox="1"/>
          <p:nvPr/>
        </p:nvSpPr>
        <p:spPr>
          <a:xfrm>
            <a:off x="1134427" y="2552610"/>
            <a:ext cx="8413610" cy="2585323"/>
          </a:xfrm>
          <a:prstGeom prst="rect">
            <a:avLst/>
          </a:prstGeom>
          <a:noFill/>
        </p:spPr>
        <p:txBody>
          <a:bodyPr wrap="square">
            <a:spAutoFit/>
          </a:bodyPr>
          <a:lstStyle/>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Solo podrán participar Juntas de Acción Comunal de Medellín </a:t>
            </a:r>
            <a:r>
              <a:rPr lang="es-ES_tradnl" sz="18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constituidas, con  personería jurídica vigente y estén activas dentro de su jurisdicción.</a:t>
            </a:r>
            <a:endParaRPr lang="es-MX" dirty="0">
              <a:latin typeface="Rubik" panose="02000604000000020004" pitchFamily="2" charset="-79"/>
              <a:cs typeface="Rubik" panose="02000604000000020004" pitchFamily="2" charset="-79"/>
            </a:endParaRPr>
          </a:p>
          <a:p>
            <a:pPr algn="just"/>
            <a:endParaRPr lang="es-MX" spc="-5"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CO" sz="18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Para poder participar, la Junta de Acción Comunal no puede haber sido sancionada en el último año anterior a la convocatoria (</a:t>
            </a:r>
            <a:r>
              <a:rPr lang="es-CO" dirty="0">
                <a:solidFill>
                  <a:srgbClr val="000000"/>
                </a:solidFill>
                <a:latin typeface="Rubik" panose="02000604000000020004" pitchFamily="2" charset="-79"/>
                <a:ea typeface="Times New Roman" panose="02020603050405020304" pitchFamily="18" charset="0"/>
                <a:cs typeface="Rubik" panose="02000604000000020004" pitchFamily="2" charset="-79"/>
              </a:rPr>
              <a:t>18</a:t>
            </a:r>
            <a:r>
              <a:rPr lang="es-CO" sz="18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 julio 2019 -</a:t>
            </a:r>
            <a:r>
              <a:rPr lang="es-CO" dirty="0">
                <a:solidFill>
                  <a:srgbClr val="000000"/>
                </a:solidFill>
                <a:latin typeface="Rubik" panose="02000604000000020004" pitchFamily="2" charset="-79"/>
                <a:ea typeface="Times New Roman" panose="02020603050405020304" pitchFamily="18" charset="0"/>
                <a:cs typeface="Rubik" panose="02000604000000020004" pitchFamily="2" charset="-79"/>
              </a:rPr>
              <a:t>17</a:t>
            </a:r>
            <a:r>
              <a:rPr lang="es-CO" sz="18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 de julio de 2020) y debe  cumplir con todas los requisitos de ley para su funcionamiento. </a:t>
            </a:r>
          </a:p>
          <a:p>
            <a:pPr marL="285750" indent="-285750" algn="just">
              <a:buFont typeface="Arial" panose="020B0604020202020204" pitchFamily="34" charset="0"/>
              <a:buChar char="•"/>
            </a:pPr>
            <a:endParaRPr lang="es-MX" dirty="0">
              <a:latin typeface="Rubik" panose="02000604000000020004" pitchFamily="2" charset="-79"/>
              <a:cs typeface="Rubik" panose="02000604000000020004" pitchFamily="2" charset="-79"/>
            </a:endParaRPr>
          </a:p>
        </p:txBody>
      </p:sp>
      <p:pic>
        <p:nvPicPr>
          <p:cNvPr id="3" name="Imagen 2">
            <a:extLst>
              <a:ext uri="{FF2B5EF4-FFF2-40B4-BE49-F238E27FC236}">
                <a16:creationId xmlns:a16="http://schemas.microsoft.com/office/drawing/2014/main" id="{6E857316-2E85-4296-94FB-2083AF877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Tree>
    <p:extLst>
      <p:ext uri="{BB962C8B-B14F-4D97-AF65-F5344CB8AC3E}">
        <p14:creationId xmlns:p14="http://schemas.microsoft.com/office/powerpoint/2010/main" val="137351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F0ECA442-9BC9-493C-BCF0-39802F0A5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2" name="Título 1">
            <a:extLst>
              <a:ext uri="{FF2B5EF4-FFF2-40B4-BE49-F238E27FC236}">
                <a16:creationId xmlns:a16="http://schemas.microsoft.com/office/drawing/2014/main" id="{4F1753A5-5DC0-412C-A0B1-7176C3CAE7BA}"/>
              </a:ext>
            </a:extLst>
          </p:cNvPr>
          <p:cNvSpPr>
            <a:spLocks noGrp="1"/>
          </p:cNvSpPr>
          <p:nvPr>
            <p:ph type="title"/>
          </p:nvPr>
        </p:nvSpPr>
        <p:spPr>
          <a:xfrm>
            <a:off x="369734" y="18058"/>
            <a:ext cx="9733039" cy="687078"/>
          </a:xfrm>
        </p:spPr>
        <p:txBody>
          <a:bodyPr>
            <a:noAutofit/>
          </a:bodyPr>
          <a:lstStyle/>
          <a:p>
            <a:b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br>
            <a: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t>Requisitos habilitantes Jurídicos</a:t>
            </a:r>
            <a:endParaRPr lang="es-CO" sz="2800" b="1" i="1" dirty="0">
              <a:solidFill>
                <a:srgbClr val="0099B1"/>
              </a:solidFill>
              <a:latin typeface="Rubik" panose="02000604000000020004" pitchFamily="2" charset="-79"/>
              <a:cs typeface="Rubik" panose="02000604000000020004" pitchFamily="2" charset="-79"/>
            </a:endParaRPr>
          </a:p>
        </p:txBody>
      </p:sp>
      <p:sp>
        <p:nvSpPr>
          <p:cNvPr id="4" name="Rectángulo 3">
            <a:extLst>
              <a:ext uri="{FF2B5EF4-FFF2-40B4-BE49-F238E27FC236}">
                <a16:creationId xmlns:a16="http://schemas.microsoft.com/office/drawing/2014/main" id="{D807FF14-C8D0-493B-B3B3-9D71B5750685}"/>
              </a:ext>
            </a:extLst>
          </p:cNvPr>
          <p:cNvSpPr/>
          <p:nvPr/>
        </p:nvSpPr>
        <p:spPr>
          <a:xfrm flipV="1">
            <a:off x="477329" y="1283528"/>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
        <p:nvSpPr>
          <p:cNvPr id="5" name="CuadroTexto 4">
            <a:extLst>
              <a:ext uri="{FF2B5EF4-FFF2-40B4-BE49-F238E27FC236}">
                <a16:creationId xmlns:a16="http://schemas.microsoft.com/office/drawing/2014/main" id="{429362CB-C671-42CE-86AF-5CA4F20AD8D9}"/>
              </a:ext>
            </a:extLst>
          </p:cNvPr>
          <p:cNvSpPr txBox="1"/>
          <p:nvPr/>
        </p:nvSpPr>
        <p:spPr>
          <a:xfrm>
            <a:off x="369734" y="1613118"/>
            <a:ext cx="9733039" cy="3908762"/>
          </a:xfrm>
          <a:prstGeom prst="rect">
            <a:avLst/>
          </a:prstGeom>
          <a:noFill/>
        </p:spPr>
        <p:txBody>
          <a:bodyPr wrap="square">
            <a:spAutoFit/>
          </a:bodyPr>
          <a:lstStyle/>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Cada Junta de Acción Comunal podrá participar en una (1)  sola categoría de la presente convocatoria. </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Es responsabilidad de las organizaciones comunales interesadas, presentar la iniciativa para la categoría respectiva y los documentos anexos que se requieren para la evaluación de la organización comunal y la iniciativa. </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La ejecución de las iniciativas no deberá sobrepasar la vigencia del siguiente año, y debe reunir la totalidad de los requisitos contenidos en el presente documento y de las demás obligaciones de carácter legal que se derivan de ella. </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La organización comunal debe contar con personería jurídica expedida al menos un año de antelación al momento de la inscripción, de la presente convocatoria.</a:t>
            </a:r>
          </a:p>
          <a:p>
            <a:pPr algn="just"/>
            <a:endParaRPr lang="es-MX" sz="1400" dirty="0">
              <a:latin typeface="Rubik" panose="02000604000000020004" pitchFamily="2" charset="-79"/>
              <a:cs typeface="Rubik" panose="02000604000000020004" pitchFamily="2" charset="-79"/>
            </a:endParaRPr>
          </a:p>
        </p:txBody>
      </p:sp>
    </p:spTree>
    <p:extLst>
      <p:ext uri="{BB962C8B-B14F-4D97-AF65-F5344CB8AC3E}">
        <p14:creationId xmlns:p14="http://schemas.microsoft.com/office/powerpoint/2010/main" val="325428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29362CB-C671-42CE-86AF-5CA4F20AD8D9}"/>
              </a:ext>
            </a:extLst>
          </p:cNvPr>
          <p:cNvSpPr txBox="1"/>
          <p:nvPr/>
        </p:nvSpPr>
        <p:spPr>
          <a:xfrm>
            <a:off x="676806" y="1905284"/>
            <a:ext cx="9381593" cy="2800767"/>
          </a:xfrm>
          <a:prstGeom prst="rect">
            <a:avLst/>
          </a:prstGeom>
          <a:noFill/>
        </p:spPr>
        <p:txBody>
          <a:bodyPr wrap="square">
            <a:spAutoFit/>
          </a:bodyPr>
          <a:lstStyle/>
          <a:p>
            <a:pPr algn="just"/>
            <a:endParaRPr lang="es-MX" sz="1400"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Poseer una estructura organizativa de mínimo 14 dignatarios.</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El domicilio y radio de acción de la Junta de Acción Comunal debe corresponder al Municipio de Medellín.</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Las iniciativas en su parte presupuestal deben tener en cuenta el valor del estímulo, por lo tanto, no se podrán presentar iniciativas con un valor mayor al considerado en esta convocatoria. En caso de obtener un segundo lugar las iniciativas deberán ser ajustadas al valor asignado.</a:t>
            </a:r>
          </a:p>
        </p:txBody>
      </p:sp>
      <p:pic>
        <p:nvPicPr>
          <p:cNvPr id="7" name="Imagen 6">
            <a:extLst>
              <a:ext uri="{FF2B5EF4-FFF2-40B4-BE49-F238E27FC236}">
                <a16:creationId xmlns:a16="http://schemas.microsoft.com/office/drawing/2014/main" id="{247D724F-AC5B-4392-AC83-B38FB7243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8" name="Título 1">
            <a:extLst>
              <a:ext uri="{FF2B5EF4-FFF2-40B4-BE49-F238E27FC236}">
                <a16:creationId xmlns:a16="http://schemas.microsoft.com/office/drawing/2014/main" id="{640E7106-31EE-4AF6-B725-2D86D1DC61C7}"/>
              </a:ext>
            </a:extLst>
          </p:cNvPr>
          <p:cNvSpPr>
            <a:spLocks noGrp="1"/>
          </p:cNvSpPr>
          <p:nvPr>
            <p:ph type="title"/>
          </p:nvPr>
        </p:nvSpPr>
        <p:spPr>
          <a:xfrm>
            <a:off x="688714" y="230718"/>
            <a:ext cx="9733039" cy="687078"/>
          </a:xfrm>
        </p:spPr>
        <p:txBody>
          <a:bodyPr>
            <a:noAutofit/>
          </a:bodyPr>
          <a:lstStyle/>
          <a:p>
            <a:b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br>
            <a:r>
              <a:rPr lang="es-CO" sz="2800" b="1" dirty="0">
                <a:solidFill>
                  <a:srgbClr val="0099B1"/>
                </a:solidFill>
                <a:effectLst/>
                <a:latin typeface="Rubik" panose="02000604000000020004" pitchFamily="2" charset="-79"/>
                <a:ea typeface="Times New Roman" panose="02020603050405020304" pitchFamily="18" charset="0"/>
                <a:cs typeface="Rubik" panose="02000604000000020004" pitchFamily="2" charset="-79"/>
              </a:rPr>
              <a:t>Requisitos habilitantes Jurídicos</a:t>
            </a:r>
            <a:endParaRPr lang="es-CO" sz="2800" b="1" i="1" dirty="0">
              <a:solidFill>
                <a:srgbClr val="0099B1"/>
              </a:solidFill>
              <a:latin typeface="Rubik" panose="02000604000000020004" pitchFamily="2" charset="-79"/>
              <a:cs typeface="Rubik" panose="02000604000000020004" pitchFamily="2" charset="-79"/>
            </a:endParaRPr>
          </a:p>
        </p:txBody>
      </p:sp>
      <p:sp>
        <p:nvSpPr>
          <p:cNvPr id="10" name="Rectángulo 9">
            <a:extLst>
              <a:ext uri="{FF2B5EF4-FFF2-40B4-BE49-F238E27FC236}">
                <a16:creationId xmlns:a16="http://schemas.microsoft.com/office/drawing/2014/main" id="{918F3958-D24B-4C01-A706-F467D51E1C7E}"/>
              </a:ext>
            </a:extLst>
          </p:cNvPr>
          <p:cNvSpPr/>
          <p:nvPr/>
        </p:nvSpPr>
        <p:spPr>
          <a:xfrm flipV="1">
            <a:off x="796309" y="1496188"/>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Tree>
    <p:extLst>
      <p:ext uri="{BB962C8B-B14F-4D97-AF65-F5344CB8AC3E}">
        <p14:creationId xmlns:p14="http://schemas.microsoft.com/office/powerpoint/2010/main" val="268877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A189D14-4961-47AF-BBEB-63471B0A180C}"/>
              </a:ext>
            </a:extLst>
          </p:cNvPr>
          <p:cNvSpPr txBox="1"/>
          <p:nvPr/>
        </p:nvSpPr>
        <p:spPr>
          <a:xfrm>
            <a:off x="796309" y="1913974"/>
            <a:ext cx="9293989" cy="3416320"/>
          </a:xfrm>
          <a:prstGeom prst="rect">
            <a:avLst/>
          </a:prstGeom>
          <a:noFill/>
        </p:spPr>
        <p:txBody>
          <a:bodyPr wrap="square">
            <a:spAutoFit/>
          </a:bodyPr>
          <a:lstStyle/>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La Junta de Acción Comunal  que se postule en determinada categoría debe sustentar el trabajo social realizado en favor de la comunidad y relacionado con la categoría a la cual se presenta, lo cual debe ser verificable tanto documental como físicamente (por observación) por parte del jurado evaluador mediante las visitas o trabajo de campo que considere necesarios.</a:t>
            </a:r>
          </a:p>
          <a:p>
            <a:endParaRPr lang="es-MX"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La Asociación de Juntas de Acción Comunal “Asocomunal” de cada comuna y/o corregimiento deberá certificar que la Junta de Acción Comunal tiene plan de trabajo y lo ejecuta. </a:t>
            </a:r>
          </a:p>
          <a:p>
            <a:endParaRPr lang="es-MX"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Todas las iniciativas presentadas deberán ser de carácter social. Se excluyen las de naturaleza económica o empresarial.</a:t>
            </a:r>
          </a:p>
        </p:txBody>
      </p:sp>
      <p:pic>
        <p:nvPicPr>
          <p:cNvPr id="6" name="Imagen 5">
            <a:extLst>
              <a:ext uri="{FF2B5EF4-FFF2-40B4-BE49-F238E27FC236}">
                <a16:creationId xmlns:a16="http://schemas.microsoft.com/office/drawing/2014/main" id="{3FF93800-2BBE-432E-AC0B-BF72782D4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7" name="Título 1">
            <a:extLst>
              <a:ext uri="{FF2B5EF4-FFF2-40B4-BE49-F238E27FC236}">
                <a16:creationId xmlns:a16="http://schemas.microsoft.com/office/drawing/2014/main" id="{EE68842C-72B0-4F95-8FBE-BD19EFDCB6D8}"/>
              </a:ext>
            </a:extLst>
          </p:cNvPr>
          <p:cNvSpPr txBox="1">
            <a:spLocks/>
          </p:cNvSpPr>
          <p:nvPr/>
        </p:nvSpPr>
        <p:spPr>
          <a:xfrm>
            <a:off x="688714" y="230718"/>
            <a:ext cx="9733039" cy="68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t>Requisitos de proyección social</a:t>
            </a:r>
            <a:endParaRPr lang="es-CO" sz="2800" b="1" i="1" dirty="0">
              <a:solidFill>
                <a:srgbClr val="0099B1"/>
              </a:solidFill>
              <a:latin typeface="Rubik" panose="02000604000000020004" pitchFamily="2" charset="-79"/>
              <a:cs typeface="Rubik" panose="02000604000000020004" pitchFamily="2" charset="-79"/>
            </a:endParaRPr>
          </a:p>
        </p:txBody>
      </p:sp>
      <p:sp>
        <p:nvSpPr>
          <p:cNvPr id="8" name="Rectángulo 7">
            <a:extLst>
              <a:ext uri="{FF2B5EF4-FFF2-40B4-BE49-F238E27FC236}">
                <a16:creationId xmlns:a16="http://schemas.microsoft.com/office/drawing/2014/main" id="{B6FD449E-6C40-4A48-902C-7266DBD71780}"/>
              </a:ext>
            </a:extLst>
          </p:cNvPr>
          <p:cNvSpPr/>
          <p:nvPr/>
        </p:nvSpPr>
        <p:spPr>
          <a:xfrm flipV="1">
            <a:off x="796309" y="1496188"/>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Tree>
    <p:extLst>
      <p:ext uri="{BB962C8B-B14F-4D97-AF65-F5344CB8AC3E}">
        <p14:creationId xmlns:p14="http://schemas.microsoft.com/office/powerpoint/2010/main" val="222756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16D867E-8601-45A6-86FB-18B2DE771A14}"/>
              </a:ext>
            </a:extLst>
          </p:cNvPr>
          <p:cNvSpPr txBox="1"/>
          <p:nvPr/>
        </p:nvSpPr>
        <p:spPr>
          <a:xfrm>
            <a:off x="796309" y="1450034"/>
            <a:ext cx="9625444" cy="4524315"/>
          </a:xfrm>
          <a:prstGeom prst="rect">
            <a:avLst/>
          </a:prstGeom>
          <a:noFill/>
        </p:spPr>
        <p:txBody>
          <a:bodyPr wrap="square">
            <a:spAutoFit/>
          </a:bodyPr>
          <a:lstStyle/>
          <a:p>
            <a:endParaRPr lang="es-MX" sz="1600"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sz="1600" dirty="0">
                <a:latin typeface="Rubik" panose="02000604000000020004" pitchFamily="2" charset="-79"/>
                <a:cs typeface="Rubik" panose="02000604000000020004" pitchFamily="2" charset="-79"/>
              </a:rPr>
              <a:t>Organizaciones comunales que hayan sido sancionadas en el último año contado al momento de la convocatoria. (17 julio 2019)  </a:t>
            </a:r>
          </a:p>
          <a:p>
            <a:endParaRPr lang="es-MX" sz="1600"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sz="1600" dirty="0">
                <a:latin typeface="Rubik" panose="02000604000000020004" pitchFamily="2" charset="-79"/>
                <a:cs typeface="Rubik" panose="02000604000000020004" pitchFamily="2" charset="-79"/>
              </a:rPr>
              <a:t> Organizaciones comunales en que se encuentre inscrito alguno de los miembros del jurado designado para surtir el proceso de evaluación.</a:t>
            </a:r>
          </a:p>
          <a:p>
            <a:endParaRPr lang="es-MX" sz="1600"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sz="1600" dirty="0">
                <a:latin typeface="Rubik" panose="02000604000000020004" pitchFamily="2" charset="-79"/>
                <a:cs typeface="Rubik" panose="02000604000000020004" pitchFamily="2" charset="-79"/>
              </a:rPr>
              <a:t>Cuando se presenten dos o más iniciativas por la misma organización durante la misma convocatoria, ambas iniciativas serán eliminadas.</a:t>
            </a:r>
          </a:p>
          <a:p>
            <a:endParaRPr lang="es-MX" sz="1600"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sz="1600" dirty="0">
                <a:latin typeface="Rubik" panose="02000604000000020004" pitchFamily="2" charset="-79"/>
                <a:cs typeface="Rubik" panose="02000604000000020004" pitchFamily="2" charset="-79"/>
              </a:rPr>
              <a:t>Cuando se compruebe que parte o la totalidad de la información o los documentos o los certificados anexos a la iniciativa, no correspondan con la realidad.</a:t>
            </a:r>
          </a:p>
          <a:p>
            <a:endParaRPr lang="es-MX" sz="1600" dirty="0">
              <a:latin typeface="Rubik" panose="02000604000000020004" pitchFamily="2" charset="-79"/>
              <a:cs typeface="Rubik" panose="02000604000000020004" pitchFamily="2" charset="-79"/>
            </a:endParaRPr>
          </a:p>
          <a:p>
            <a:r>
              <a:rPr lang="es-MX" sz="1600" dirty="0">
                <a:latin typeface="Rubik" panose="02000604000000020004" pitchFamily="2" charset="-79"/>
                <a:cs typeface="Rubik" panose="02000604000000020004" pitchFamily="2" charset="-79"/>
              </a:rPr>
              <a:t>En cualquier etapa del proceso en que se evidencia alguna de dichas situaciones, la iniciativa será eliminada. </a:t>
            </a:r>
          </a:p>
          <a:p>
            <a:r>
              <a:rPr lang="es-MX" sz="1600" dirty="0">
                <a:latin typeface="Rubik" panose="02000604000000020004" pitchFamily="2" charset="-79"/>
                <a:cs typeface="Rubik" panose="02000604000000020004" pitchFamily="2" charset="-79"/>
              </a:rPr>
              <a:t> </a:t>
            </a:r>
          </a:p>
          <a:p>
            <a:r>
              <a:rPr lang="es-MX" sz="1600" dirty="0">
                <a:solidFill>
                  <a:srgbClr val="0099B1"/>
                </a:solidFill>
                <a:latin typeface="Rubik" panose="02000604000000020004" pitchFamily="2" charset="-79"/>
                <a:cs typeface="Rubik" panose="02000604000000020004" pitchFamily="2" charset="-79"/>
              </a:rPr>
              <a:t>NOTA:</a:t>
            </a:r>
            <a:r>
              <a:rPr lang="es-MX" sz="1600" dirty="0">
                <a:solidFill>
                  <a:srgbClr val="9A2369"/>
                </a:solidFill>
                <a:latin typeface="Rubik" panose="02000604000000020004" pitchFamily="2" charset="-79"/>
                <a:cs typeface="Rubik" panose="02000604000000020004" pitchFamily="2" charset="-79"/>
              </a:rPr>
              <a:t> </a:t>
            </a:r>
            <a:r>
              <a:rPr lang="es-MX" sz="1600" dirty="0">
                <a:latin typeface="Rubik" panose="02000604000000020004" pitchFamily="2" charset="-79"/>
                <a:cs typeface="Rubik" panose="02000604000000020004" pitchFamily="2" charset="-79"/>
              </a:rPr>
              <a:t>Serán nulas de plano, aquellas propuestas que ya hayan sido premiadas, en años anteriores y vuelvan a presentarlas en la presente convocatoria. </a:t>
            </a:r>
          </a:p>
        </p:txBody>
      </p:sp>
      <p:pic>
        <p:nvPicPr>
          <p:cNvPr id="3" name="Imagen 2">
            <a:extLst>
              <a:ext uri="{FF2B5EF4-FFF2-40B4-BE49-F238E27FC236}">
                <a16:creationId xmlns:a16="http://schemas.microsoft.com/office/drawing/2014/main" id="{DAE0C76E-D10A-4EBE-B9CF-85A35E186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8" name="Título 1">
            <a:extLst>
              <a:ext uri="{FF2B5EF4-FFF2-40B4-BE49-F238E27FC236}">
                <a16:creationId xmlns:a16="http://schemas.microsoft.com/office/drawing/2014/main" id="{05CA1EBF-0D2D-406A-B3D2-AB14FEFA67AB}"/>
              </a:ext>
            </a:extLst>
          </p:cNvPr>
          <p:cNvSpPr txBox="1">
            <a:spLocks/>
          </p:cNvSpPr>
          <p:nvPr/>
        </p:nvSpPr>
        <p:spPr>
          <a:xfrm>
            <a:off x="688714" y="230718"/>
            <a:ext cx="9733039" cy="68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t>Causales de inadmisión y rechazo</a:t>
            </a:r>
            <a:endParaRPr lang="es-CO" sz="2800" b="1" i="1" dirty="0">
              <a:solidFill>
                <a:srgbClr val="0099B1"/>
              </a:solidFill>
              <a:latin typeface="Rubik" panose="02000604000000020004" pitchFamily="2" charset="-79"/>
              <a:cs typeface="Rubik" panose="02000604000000020004" pitchFamily="2" charset="-79"/>
            </a:endParaRPr>
          </a:p>
        </p:txBody>
      </p:sp>
      <p:sp>
        <p:nvSpPr>
          <p:cNvPr id="10" name="Rectángulo 9">
            <a:extLst>
              <a:ext uri="{FF2B5EF4-FFF2-40B4-BE49-F238E27FC236}">
                <a16:creationId xmlns:a16="http://schemas.microsoft.com/office/drawing/2014/main" id="{483400D6-FCC1-4EAF-84F5-DD6DFC352FE2}"/>
              </a:ext>
            </a:extLst>
          </p:cNvPr>
          <p:cNvSpPr/>
          <p:nvPr/>
        </p:nvSpPr>
        <p:spPr>
          <a:xfrm flipV="1">
            <a:off x="796309" y="1496188"/>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Tree>
    <p:extLst>
      <p:ext uri="{BB962C8B-B14F-4D97-AF65-F5344CB8AC3E}">
        <p14:creationId xmlns:p14="http://schemas.microsoft.com/office/powerpoint/2010/main" val="420686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3901183-5FBB-4F7A-AF5D-76F7C59C168A}"/>
              </a:ext>
            </a:extLst>
          </p:cNvPr>
          <p:cNvSpPr txBox="1"/>
          <p:nvPr/>
        </p:nvSpPr>
        <p:spPr>
          <a:xfrm>
            <a:off x="796309" y="1720514"/>
            <a:ext cx="8156305" cy="3970318"/>
          </a:xfrm>
          <a:prstGeom prst="rect">
            <a:avLst/>
          </a:prstGeom>
          <a:noFill/>
        </p:spPr>
        <p:txBody>
          <a:bodyPr wrap="square">
            <a:spAutoFit/>
          </a:bodyPr>
          <a:lstStyle/>
          <a:p>
            <a:r>
              <a:rPr lang="es-MX" dirty="0">
                <a:latin typeface="Rubik" panose="02000604000000020004" pitchFamily="2" charset="-79"/>
                <a:cs typeface="Rubik" panose="02000604000000020004" pitchFamily="2" charset="-79"/>
              </a:rPr>
              <a:t>La Organización Comunal deberá presentar una iniciativa que incluya los siguientes contenidos,  teniendo en cuenta la categoría a la que se postulará:</a:t>
            </a:r>
          </a:p>
          <a:p>
            <a:endParaRPr lang="es-MX" dirty="0">
              <a:latin typeface="Rubik" panose="02000604000000020004" pitchFamily="2" charset="-79"/>
              <a:cs typeface="Rubik" panose="02000604000000020004" pitchFamily="2" charset="-79"/>
            </a:endParaRP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Objetivo general.</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Objetivos específicos.</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Justificación.</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Enfoque y estrategia metodológica.</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Actividades.</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Población beneficiaria.</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Cronograma general.</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Estrategias de evaluación de los/as participantes.</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Plan de comunicación y/o difusión de las actividades.</a:t>
            </a:r>
          </a:p>
          <a:p>
            <a:pPr marL="285750" indent="-285750">
              <a:buFont typeface="Arial" panose="020B0604020202020204" pitchFamily="34" charset="0"/>
              <a:buChar char="•"/>
            </a:pPr>
            <a:r>
              <a:rPr lang="es-MX" dirty="0">
                <a:latin typeface="Rubik" panose="02000604000000020004" pitchFamily="2" charset="-79"/>
                <a:cs typeface="Rubik" panose="02000604000000020004" pitchFamily="2" charset="-79"/>
              </a:rPr>
              <a:t>Plan de Inversión de los recursos económicos de la propuesta.</a:t>
            </a:r>
          </a:p>
        </p:txBody>
      </p:sp>
      <p:pic>
        <p:nvPicPr>
          <p:cNvPr id="3" name="Imagen 2">
            <a:extLst>
              <a:ext uri="{FF2B5EF4-FFF2-40B4-BE49-F238E27FC236}">
                <a16:creationId xmlns:a16="http://schemas.microsoft.com/office/drawing/2014/main" id="{E825FC2B-7E50-49AB-9AC5-8D042225F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8" name="Título 1">
            <a:extLst>
              <a:ext uri="{FF2B5EF4-FFF2-40B4-BE49-F238E27FC236}">
                <a16:creationId xmlns:a16="http://schemas.microsoft.com/office/drawing/2014/main" id="{E99DB84B-B1FA-4DFD-AF4C-82D19B4132D0}"/>
              </a:ext>
            </a:extLst>
          </p:cNvPr>
          <p:cNvSpPr txBox="1">
            <a:spLocks/>
          </p:cNvSpPr>
          <p:nvPr/>
        </p:nvSpPr>
        <p:spPr>
          <a:xfrm>
            <a:off x="688714" y="230718"/>
            <a:ext cx="9733039" cy="68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t>Contenido de la propuesta</a:t>
            </a:r>
            <a:endParaRPr lang="es-CO" sz="2800" b="1" i="1" dirty="0">
              <a:solidFill>
                <a:srgbClr val="0099B1"/>
              </a:solidFill>
              <a:latin typeface="Rubik" panose="02000604000000020004" pitchFamily="2" charset="-79"/>
              <a:cs typeface="Rubik" panose="02000604000000020004" pitchFamily="2" charset="-79"/>
            </a:endParaRPr>
          </a:p>
        </p:txBody>
      </p:sp>
      <p:sp>
        <p:nvSpPr>
          <p:cNvPr id="10" name="Rectángulo 9">
            <a:extLst>
              <a:ext uri="{FF2B5EF4-FFF2-40B4-BE49-F238E27FC236}">
                <a16:creationId xmlns:a16="http://schemas.microsoft.com/office/drawing/2014/main" id="{4258F3FD-2E39-47B3-94D0-31C4960F32E8}"/>
              </a:ext>
            </a:extLst>
          </p:cNvPr>
          <p:cNvSpPr/>
          <p:nvPr/>
        </p:nvSpPr>
        <p:spPr>
          <a:xfrm flipV="1">
            <a:off x="796309" y="1496188"/>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Tree>
    <p:extLst>
      <p:ext uri="{BB962C8B-B14F-4D97-AF65-F5344CB8AC3E}">
        <p14:creationId xmlns:p14="http://schemas.microsoft.com/office/powerpoint/2010/main" val="309357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0E43E63-6A45-47BC-BD7E-CCD7515C8806}"/>
              </a:ext>
            </a:extLst>
          </p:cNvPr>
          <p:cNvSpPr txBox="1"/>
          <p:nvPr/>
        </p:nvSpPr>
        <p:spPr>
          <a:xfrm>
            <a:off x="796309" y="1713173"/>
            <a:ext cx="9272724" cy="923330"/>
          </a:xfrm>
          <a:prstGeom prst="rect">
            <a:avLst/>
          </a:prstGeom>
          <a:noFill/>
        </p:spPr>
        <p:txBody>
          <a:bodyPr wrap="square">
            <a:spAutoFit/>
          </a:bodyPr>
          <a:lstStyle/>
          <a:p>
            <a:pPr algn="just"/>
            <a:r>
              <a:rPr lang="es-MX" dirty="0">
                <a:latin typeface="Rubik" panose="02000604000000020004" pitchFamily="2" charset="-79"/>
                <a:cs typeface="Rubik" panose="02000604000000020004" pitchFamily="2" charset="-79"/>
              </a:rPr>
              <a:t>Con el fin de garantizar la elección de las organizaciones participantes y sus iniciativas en esta convocatoria, se tendrán en cuenta los siguientes criterios de evaluación:</a:t>
            </a:r>
          </a:p>
        </p:txBody>
      </p:sp>
      <p:graphicFrame>
        <p:nvGraphicFramePr>
          <p:cNvPr id="8" name="Tabla 7">
            <a:extLst>
              <a:ext uri="{FF2B5EF4-FFF2-40B4-BE49-F238E27FC236}">
                <a16:creationId xmlns:a16="http://schemas.microsoft.com/office/drawing/2014/main" id="{1CE115B3-5918-4F6A-8279-A42E70D360CD}"/>
              </a:ext>
            </a:extLst>
          </p:cNvPr>
          <p:cNvGraphicFramePr>
            <a:graphicFrameLocks noGrp="1"/>
          </p:cNvGraphicFramePr>
          <p:nvPr>
            <p:extLst>
              <p:ext uri="{D42A27DB-BD31-4B8C-83A1-F6EECF244321}">
                <p14:modId xmlns:p14="http://schemas.microsoft.com/office/powerpoint/2010/main" val="1510666021"/>
              </p:ext>
            </p:extLst>
          </p:nvPr>
        </p:nvGraphicFramePr>
        <p:xfrm>
          <a:off x="908176" y="2807970"/>
          <a:ext cx="9160857" cy="2368483"/>
        </p:xfrm>
        <a:graphic>
          <a:graphicData uri="http://schemas.openxmlformats.org/drawingml/2006/table">
            <a:tbl>
              <a:tblPr firstRow="1" firstCol="1" lastRow="1" lastCol="1" bandRow="1" bandCol="1"/>
              <a:tblGrid>
                <a:gridCol w="521316">
                  <a:extLst>
                    <a:ext uri="{9D8B030D-6E8A-4147-A177-3AD203B41FA5}">
                      <a16:colId xmlns:a16="http://schemas.microsoft.com/office/drawing/2014/main" val="1358251292"/>
                    </a:ext>
                  </a:extLst>
                </a:gridCol>
                <a:gridCol w="6787335">
                  <a:extLst>
                    <a:ext uri="{9D8B030D-6E8A-4147-A177-3AD203B41FA5}">
                      <a16:colId xmlns:a16="http://schemas.microsoft.com/office/drawing/2014/main" val="789598117"/>
                    </a:ext>
                  </a:extLst>
                </a:gridCol>
                <a:gridCol w="1852206">
                  <a:extLst>
                    <a:ext uri="{9D8B030D-6E8A-4147-A177-3AD203B41FA5}">
                      <a16:colId xmlns:a16="http://schemas.microsoft.com/office/drawing/2014/main" val="1286496529"/>
                    </a:ext>
                  </a:extLst>
                </a:gridCol>
              </a:tblGrid>
              <a:tr h="394747">
                <a:tc>
                  <a:txBody>
                    <a:bodyPr/>
                    <a:lstStyle/>
                    <a:p>
                      <a:pPr algn="ctr">
                        <a:spcAft>
                          <a:spcPts val="0"/>
                        </a:spcAft>
                      </a:pPr>
                      <a:r>
                        <a:rPr lang="es-ES_tradnl" sz="1400" b="1" dirty="0">
                          <a:solidFill>
                            <a:srgbClr val="FFFFFE"/>
                          </a:solidFill>
                          <a:effectLst/>
                          <a:latin typeface="Rubik" panose="02000604000000020004" pitchFamily="2" charset="-79"/>
                          <a:ea typeface="Times New Roman" panose="02020603050405020304" pitchFamily="18" charset="0"/>
                          <a:cs typeface="Rubik" panose="02000604000000020004" pitchFamily="2" charset="-79"/>
                        </a:rPr>
                        <a:t>No</a:t>
                      </a:r>
                      <a:endParaRPr lang="es-CO" sz="1200" dirty="0">
                        <a:solidFill>
                          <a:srgbClr val="FFFFFE"/>
                        </a:solidFill>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172D4A"/>
                    </a:solidFill>
                  </a:tcPr>
                </a:tc>
                <a:tc>
                  <a:txBody>
                    <a:bodyPr/>
                    <a:lstStyle/>
                    <a:p>
                      <a:pPr algn="ctr">
                        <a:spcAft>
                          <a:spcPts val="0"/>
                        </a:spcAft>
                      </a:pPr>
                      <a:r>
                        <a:rPr lang="es-ES_tradnl" sz="1400" b="1" dirty="0">
                          <a:solidFill>
                            <a:srgbClr val="FFFFFE"/>
                          </a:solidFill>
                          <a:effectLst/>
                          <a:latin typeface="Rubik" panose="02000604000000020004" pitchFamily="2" charset="-79"/>
                          <a:ea typeface="Times New Roman" panose="02020603050405020304" pitchFamily="18" charset="0"/>
                          <a:cs typeface="Rubik" panose="02000604000000020004" pitchFamily="2" charset="-79"/>
                        </a:rPr>
                        <a:t>CRITERIOS DE EVALUACIÓN</a:t>
                      </a:r>
                      <a:endParaRPr lang="es-CO" sz="1200" dirty="0">
                        <a:solidFill>
                          <a:srgbClr val="FFFFFE"/>
                        </a:solidFill>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172D4A"/>
                    </a:solidFill>
                  </a:tcPr>
                </a:tc>
                <a:tc>
                  <a:txBody>
                    <a:bodyPr/>
                    <a:lstStyle/>
                    <a:p>
                      <a:pPr algn="ctr">
                        <a:spcAft>
                          <a:spcPts val="0"/>
                        </a:spcAft>
                      </a:pPr>
                      <a:r>
                        <a:rPr lang="es-ES_tradnl" sz="1400" b="1" dirty="0">
                          <a:solidFill>
                            <a:srgbClr val="FFFFFE"/>
                          </a:solidFill>
                          <a:effectLst/>
                          <a:latin typeface="Rubik" panose="02000604000000020004" pitchFamily="2" charset="-79"/>
                          <a:ea typeface="Times New Roman" panose="02020603050405020304" pitchFamily="18" charset="0"/>
                          <a:cs typeface="Rubik" panose="02000604000000020004" pitchFamily="2" charset="-79"/>
                        </a:rPr>
                        <a:t>Puntaje máximo</a:t>
                      </a:r>
                      <a:endParaRPr lang="es-CO" sz="1200" dirty="0">
                        <a:solidFill>
                          <a:srgbClr val="FFFFFE"/>
                        </a:solidFill>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172D4A"/>
                    </a:solidFill>
                  </a:tcPr>
                </a:tc>
                <a:extLst>
                  <a:ext uri="{0D108BD9-81ED-4DB2-BD59-A6C34878D82A}">
                    <a16:rowId xmlns:a16="http://schemas.microsoft.com/office/drawing/2014/main" val="3055290083"/>
                  </a:ext>
                </a:extLst>
              </a:tr>
              <a:tr h="394747">
                <a:tc>
                  <a:txBody>
                    <a:bodyPr/>
                    <a:lstStyle/>
                    <a:p>
                      <a:pPr algn="ctr">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1</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l">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Organización comunal</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ctr">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20</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extLst>
                  <a:ext uri="{0D108BD9-81ED-4DB2-BD59-A6C34878D82A}">
                    <a16:rowId xmlns:a16="http://schemas.microsoft.com/office/drawing/2014/main" val="348992286"/>
                  </a:ext>
                </a:extLst>
              </a:tr>
              <a:tr h="789495">
                <a:tc>
                  <a:txBody>
                    <a:bodyPr/>
                    <a:lstStyle/>
                    <a:p>
                      <a:pPr algn="ctr">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2</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l">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Experiencia en el desarrollo de proyectos sociales con otras organizaciones o instituciones</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ctr">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10</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extLst>
                  <a:ext uri="{0D108BD9-81ED-4DB2-BD59-A6C34878D82A}">
                    <a16:rowId xmlns:a16="http://schemas.microsoft.com/office/drawing/2014/main" val="2809840599"/>
                  </a:ext>
                </a:extLst>
              </a:tr>
              <a:tr h="394747">
                <a:tc>
                  <a:txBody>
                    <a:bodyPr/>
                    <a:lstStyle/>
                    <a:p>
                      <a:pPr algn="ctr">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3</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l">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Iniciativa “Organizaciones Comunales, Ejemplo de Participación”.</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a:txBody>
                    <a:bodyPr/>
                    <a:lstStyle/>
                    <a:p>
                      <a:pPr algn="ctr">
                        <a:spcAft>
                          <a:spcPts val="0"/>
                        </a:spcAft>
                      </a:pPr>
                      <a:r>
                        <a:rPr lang="es-ES_tradnl" sz="1400"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70</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extLst>
                  <a:ext uri="{0D108BD9-81ED-4DB2-BD59-A6C34878D82A}">
                    <a16:rowId xmlns:a16="http://schemas.microsoft.com/office/drawing/2014/main" val="3536948205"/>
                  </a:ext>
                </a:extLst>
              </a:tr>
              <a:tr h="394747">
                <a:tc gridSpan="2">
                  <a:txBody>
                    <a:bodyPr/>
                    <a:lstStyle/>
                    <a:p>
                      <a:pPr algn="l">
                        <a:spcAft>
                          <a:spcPts val="0"/>
                        </a:spcAft>
                      </a:pPr>
                      <a:r>
                        <a:rPr lang="es-ES_tradnl" sz="1400" b="1"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TOTAL</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9767" marR="89767" marT="44884" marB="44884">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tc hMerge="1">
                  <a:txBody>
                    <a:bodyPr/>
                    <a:lstStyle/>
                    <a:p>
                      <a:endParaRPr lang="es-CO"/>
                    </a:p>
                  </a:txBody>
                  <a:tcPr/>
                </a:tc>
                <a:tc>
                  <a:txBody>
                    <a:bodyPr/>
                    <a:lstStyle/>
                    <a:p>
                      <a:pPr algn="ctr">
                        <a:spcAft>
                          <a:spcPts val="0"/>
                        </a:spcAft>
                      </a:pPr>
                      <a:r>
                        <a:rPr lang="es-ES_tradnl" sz="1400" b="1" dirty="0">
                          <a:solidFill>
                            <a:srgbClr val="000000"/>
                          </a:solidFill>
                          <a:effectLst/>
                          <a:latin typeface="Rubik" panose="02000604000000020004" pitchFamily="2" charset="-79"/>
                          <a:ea typeface="Times New Roman" panose="02020603050405020304" pitchFamily="18" charset="0"/>
                          <a:cs typeface="Rubik" panose="02000604000000020004" pitchFamily="2" charset="-79"/>
                        </a:rPr>
                        <a:t>100</a:t>
                      </a:r>
                      <a:endParaRPr lang="es-CO" sz="1200" dirty="0">
                        <a:effectLst/>
                        <a:latin typeface="Rubik" panose="02000604000000020004" pitchFamily="2" charset="-79"/>
                        <a:ea typeface="Times New Roman" panose="02020603050405020304" pitchFamily="18" charset="0"/>
                        <a:cs typeface="Rubik" panose="02000604000000020004" pitchFamily="2" charset="-79"/>
                      </a:endParaRPr>
                    </a:p>
                  </a:txBody>
                  <a:tcPr marL="83714" marR="83714" marT="0" marB="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tcPr>
                </a:tc>
                <a:extLst>
                  <a:ext uri="{0D108BD9-81ED-4DB2-BD59-A6C34878D82A}">
                    <a16:rowId xmlns:a16="http://schemas.microsoft.com/office/drawing/2014/main" val="2179326238"/>
                  </a:ext>
                </a:extLst>
              </a:tr>
            </a:tbl>
          </a:graphicData>
        </a:graphic>
      </p:graphicFrame>
      <p:pic>
        <p:nvPicPr>
          <p:cNvPr id="3" name="Imagen 2">
            <a:extLst>
              <a:ext uri="{FF2B5EF4-FFF2-40B4-BE49-F238E27FC236}">
                <a16:creationId xmlns:a16="http://schemas.microsoft.com/office/drawing/2014/main" id="{7D21A657-5FE6-4324-A8A3-603870375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7" name="Título 1">
            <a:extLst>
              <a:ext uri="{FF2B5EF4-FFF2-40B4-BE49-F238E27FC236}">
                <a16:creationId xmlns:a16="http://schemas.microsoft.com/office/drawing/2014/main" id="{3BF95873-8EA1-46DC-B69D-7C78B9E4BE90}"/>
              </a:ext>
            </a:extLst>
          </p:cNvPr>
          <p:cNvSpPr txBox="1">
            <a:spLocks/>
          </p:cNvSpPr>
          <p:nvPr/>
        </p:nvSpPr>
        <p:spPr>
          <a:xfrm>
            <a:off x="688714" y="230718"/>
            <a:ext cx="9733039" cy="68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r>
              <a:rPr lang="es-CO" sz="2800" b="1" dirty="0">
                <a:solidFill>
                  <a:srgbClr val="0099B1"/>
                </a:solidFill>
                <a:latin typeface="Rubik" panose="02000604000000020004" pitchFamily="2" charset="-79"/>
                <a:ea typeface="Times New Roman" panose="02020603050405020304" pitchFamily="18" charset="0"/>
                <a:cs typeface="Rubik" panose="02000604000000020004" pitchFamily="2" charset="-79"/>
              </a:rPr>
              <a:t>Criterios de Evaluación</a:t>
            </a:r>
            <a:endParaRPr lang="es-CO" sz="2800" b="1" i="1" dirty="0">
              <a:solidFill>
                <a:srgbClr val="0099B1"/>
              </a:solidFill>
              <a:latin typeface="Rubik" panose="02000604000000020004" pitchFamily="2" charset="-79"/>
              <a:cs typeface="Rubik" panose="02000604000000020004" pitchFamily="2" charset="-79"/>
            </a:endParaRPr>
          </a:p>
        </p:txBody>
      </p:sp>
      <p:sp>
        <p:nvSpPr>
          <p:cNvPr id="11" name="Rectángulo 10">
            <a:extLst>
              <a:ext uri="{FF2B5EF4-FFF2-40B4-BE49-F238E27FC236}">
                <a16:creationId xmlns:a16="http://schemas.microsoft.com/office/drawing/2014/main" id="{023C7567-E653-483E-A68C-DC25AB68CF39}"/>
              </a:ext>
            </a:extLst>
          </p:cNvPr>
          <p:cNvSpPr/>
          <p:nvPr/>
        </p:nvSpPr>
        <p:spPr>
          <a:xfrm flipV="1">
            <a:off x="796309" y="1496188"/>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Tree>
    <p:extLst>
      <p:ext uri="{BB962C8B-B14F-4D97-AF65-F5344CB8AC3E}">
        <p14:creationId xmlns:p14="http://schemas.microsoft.com/office/powerpoint/2010/main" val="152679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C8AB3FC-0E9A-4768-B097-02B9505ED712}"/>
              </a:ext>
            </a:extLst>
          </p:cNvPr>
          <p:cNvSpPr txBox="1"/>
          <p:nvPr/>
        </p:nvSpPr>
        <p:spPr>
          <a:xfrm>
            <a:off x="736056" y="2474673"/>
            <a:ext cx="4371201" cy="1569660"/>
          </a:xfrm>
          <a:prstGeom prst="rect">
            <a:avLst/>
          </a:prstGeom>
          <a:noFill/>
        </p:spPr>
        <p:txBody>
          <a:bodyPr wrap="square">
            <a:spAutoFit/>
          </a:bodyPr>
          <a:lstStyle/>
          <a:p>
            <a:r>
              <a:rPr lang="es-MX" sz="4800" dirty="0">
                <a:latin typeface="Rubik" panose="02000604000000020004" pitchFamily="2" charset="-79"/>
                <a:cs typeface="Rubik" panose="02000604000000020004" pitchFamily="2" charset="-79"/>
              </a:rPr>
              <a:t>Primer lugar</a:t>
            </a:r>
          </a:p>
          <a:p>
            <a:r>
              <a:rPr lang="es-MX" sz="4800" dirty="0">
                <a:latin typeface="Rubik" panose="02000604000000020004" pitchFamily="2" charset="-79"/>
                <a:cs typeface="Rubik" panose="02000604000000020004" pitchFamily="2" charset="-79"/>
              </a:rPr>
              <a:t>40 S.M.L.M.V</a:t>
            </a:r>
            <a:endParaRPr lang="es-CO" sz="4800" dirty="0">
              <a:latin typeface="Rubik" panose="02000604000000020004" pitchFamily="2" charset="-79"/>
              <a:cs typeface="Rubik" panose="02000604000000020004" pitchFamily="2" charset="-79"/>
            </a:endParaRPr>
          </a:p>
        </p:txBody>
      </p:sp>
      <p:pic>
        <p:nvPicPr>
          <p:cNvPr id="10" name="Imagen 9">
            <a:extLst>
              <a:ext uri="{FF2B5EF4-FFF2-40B4-BE49-F238E27FC236}">
                <a16:creationId xmlns:a16="http://schemas.microsoft.com/office/drawing/2014/main" id="{A8A7097D-2B7D-4AEC-A9D2-A21E5A4D6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12" name="Título 1">
            <a:extLst>
              <a:ext uri="{FF2B5EF4-FFF2-40B4-BE49-F238E27FC236}">
                <a16:creationId xmlns:a16="http://schemas.microsoft.com/office/drawing/2014/main" id="{7475A46C-CD3A-48F5-8BC8-4A7C2C6CCA87}"/>
              </a:ext>
            </a:extLst>
          </p:cNvPr>
          <p:cNvSpPr txBox="1">
            <a:spLocks/>
          </p:cNvSpPr>
          <p:nvPr/>
        </p:nvSpPr>
        <p:spPr>
          <a:xfrm>
            <a:off x="624919" y="361287"/>
            <a:ext cx="9741826" cy="687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t>Premiación por cada categoría</a:t>
            </a:r>
            <a:endParaRPr lang="es-CO" sz="3600" b="1" i="1" dirty="0">
              <a:solidFill>
                <a:srgbClr val="0099B1"/>
              </a:solidFill>
              <a:latin typeface="Rubik" panose="02000604000000020004" pitchFamily="2" charset="-79"/>
              <a:cs typeface="Rubik" panose="02000604000000020004" pitchFamily="2" charset="-79"/>
            </a:endParaRPr>
          </a:p>
        </p:txBody>
      </p:sp>
      <p:sp>
        <p:nvSpPr>
          <p:cNvPr id="14" name="Rectángulo 13">
            <a:extLst>
              <a:ext uri="{FF2B5EF4-FFF2-40B4-BE49-F238E27FC236}">
                <a16:creationId xmlns:a16="http://schemas.microsoft.com/office/drawing/2014/main" id="{48AFE239-C188-4AEA-9375-0BE7590114BF}"/>
              </a:ext>
            </a:extLst>
          </p:cNvPr>
          <p:cNvSpPr/>
          <p:nvPr/>
        </p:nvSpPr>
        <p:spPr>
          <a:xfrm flipV="1">
            <a:off x="732513" y="1807513"/>
            <a:ext cx="3198729" cy="45760"/>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
        <p:nvSpPr>
          <p:cNvPr id="18" name="CuadroTexto 17">
            <a:extLst>
              <a:ext uri="{FF2B5EF4-FFF2-40B4-BE49-F238E27FC236}">
                <a16:creationId xmlns:a16="http://schemas.microsoft.com/office/drawing/2014/main" id="{D27E8F3A-2971-4F5C-B931-4CCD2A2AD40F}"/>
              </a:ext>
            </a:extLst>
          </p:cNvPr>
          <p:cNvSpPr txBox="1"/>
          <p:nvPr/>
        </p:nvSpPr>
        <p:spPr>
          <a:xfrm>
            <a:off x="5495832" y="2474673"/>
            <a:ext cx="4639341" cy="1569660"/>
          </a:xfrm>
          <a:prstGeom prst="rect">
            <a:avLst/>
          </a:prstGeom>
          <a:noFill/>
        </p:spPr>
        <p:txBody>
          <a:bodyPr wrap="square">
            <a:spAutoFit/>
          </a:bodyPr>
          <a:lstStyle/>
          <a:p>
            <a:r>
              <a:rPr lang="es-CO" sz="4800" dirty="0">
                <a:latin typeface="Rubik" panose="02000604000000020004" pitchFamily="2" charset="-79"/>
                <a:cs typeface="Rubik" panose="02000604000000020004" pitchFamily="2" charset="-79"/>
              </a:rPr>
              <a:t>Segundo lugar</a:t>
            </a:r>
          </a:p>
          <a:p>
            <a:r>
              <a:rPr lang="es-CO" sz="4800" dirty="0">
                <a:latin typeface="Rubik" panose="02000604000000020004" pitchFamily="2" charset="-79"/>
                <a:cs typeface="Rubik" panose="02000604000000020004" pitchFamily="2" charset="-79"/>
              </a:rPr>
              <a:t>20 S.M.L.M.V</a:t>
            </a:r>
          </a:p>
        </p:txBody>
      </p:sp>
    </p:spTree>
    <p:extLst>
      <p:ext uri="{BB962C8B-B14F-4D97-AF65-F5344CB8AC3E}">
        <p14:creationId xmlns:p14="http://schemas.microsoft.com/office/powerpoint/2010/main" val="206289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6733F-D68E-422C-818C-F2F2DDFFCB76}"/>
              </a:ext>
            </a:extLst>
          </p:cNvPr>
          <p:cNvSpPr txBox="1"/>
          <p:nvPr/>
        </p:nvSpPr>
        <p:spPr>
          <a:xfrm>
            <a:off x="913266" y="3299499"/>
            <a:ext cx="8505592" cy="646331"/>
          </a:xfrm>
          <a:prstGeom prst="rect">
            <a:avLst/>
          </a:prstGeom>
          <a:noFill/>
        </p:spPr>
        <p:txBody>
          <a:bodyPr wrap="square">
            <a:spAutoFit/>
          </a:bodyPr>
          <a:lstStyle/>
          <a:p>
            <a:r>
              <a:rPr lang="es-MX" dirty="0">
                <a:latin typeface="Rubik" panose="02000604000000020004" pitchFamily="2" charset="-79"/>
                <a:cs typeface="Rubik" panose="02000604000000020004" pitchFamily="2" charset="-79"/>
              </a:rPr>
              <a:t>Deberás entregar la iniciativa en físico original y copia, ambas con todos los documentos  físicos requeridos y su respectiva copia en digital.</a:t>
            </a:r>
            <a:endParaRPr lang="es-CO" dirty="0">
              <a:latin typeface="Rubik" panose="02000604000000020004" pitchFamily="2" charset="-79"/>
              <a:cs typeface="Rubik" panose="02000604000000020004" pitchFamily="2" charset="-79"/>
            </a:endParaRPr>
          </a:p>
        </p:txBody>
      </p:sp>
      <p:pic>
        <p:nvPicPr>
          <p:cNvPr id="8" name="Imagen 7">
            <a:extLst>
              <a:ext uri="{FF2B5EF4-FFF2-40B4-BE49-F238E27FC236}">
                <a16:creationId xmlns:a16="http://schemas.microsoft.com/office/drawing/2014/main" id="{A33535DC-4285-468E-AB46-BFD5C40B1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9762"/>
            <a:ext cx="12192001" cy="1489796"/>
          </a:xfrm>
          <a:prstGeom prst="rect">
            <a:avLst/>
          </a:prstGeom>
        </p:spPr>
      </p:pic>
      <p:sp>
        <p:nvSpPr>
          <p:cNvPr id="10" name="Título 1">
            <a:extLst>
              <a:ext uri="{FF2B5EF4-FFF2-40B4-BE49-F238E27FC236}">
                <a16:creationId xmlns:a16="http://schemas.microsoft.com/office/drawing/2014/main" id="{85EC47FD-6281-4477-B3C7-6EF0B28B8E5E}"/>
              </a:ext>
            </a:extLst>
          </p:cNvPr>
          <p:cNvSpPr txBox="1">
            <a:spLocks/>
          </p:cNvSpPr>
          <p:nvPr/>
        </p:nvSpPr>
        <p:spPr>
          <a:xfrm>
            <a:off x="805672" y="1450034"/>
            <a:ext cx="9741826" cy="6876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b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br>
            <a:r>
              <a:rPr lang="es-CO" sz="3600" b="1" dirty="0">
                <a:solidFill>
                  <a:srgbClr val="0099B1"/>
                </a:solidFill>
                <a:latin typeface="Rubik" panose="02000604000000020004" pitchFamily="2" charset="-79"/>
                <a:ea typeface="Times New Roman" panose="02020603050405020304" pitchFamily="18" charset="0"/>
                <a:cs typeface="Rubik" panose="02000604000000020004" pitchFamily="2" charset="-79"/>
              </a:rPr>
              <a:t>Para tener en cuenta:</a:t>
            </a:r>
            <a:endParaRPr lang="es-CO" sz="3600" b="1" i="1" dirty="0">
              <a:solidFill>
                <a:srgbClr val="0099B1"/>
              </a:solidFill>
              <a:latin typeface="Rubik" panose="02000604000000020004" pitchFamily="2" charset="-79"/>
              <a:cs typeface="Rubik" panose="02000604000000020004" pitchFamily="2" charset="-79"/>
            </a:endParaRPr>
          </a:p>
        </p:txBody>
      </p:sp>
      <p:sp>
        <p:nvSpPr>
          <p:cNvPr id="12" name="Rectángulo 11">
            <a:extLst>
              <a:ext uri="{FF2B5EF4-FFF2-40B4-BE49-F238E27FC236}">
                <a16:creationId xmlns:a16="http://schemas.microsoft.com/office/drawing/2014/main" id="{60C24885-9F42-4FE1-899A-3087641CA593}"/>
              </a:ext>
            </a:extLst>
          </p:cNvPr>
          <p:cNvSpPr/>
          <p:nvPr/>
        </p:nvSpPr>
        <p:spPr>
          <a:xfrm flipV="1">
            <a:off x="913266" y="2896260"/>
            <a:ext cx="3198729" cy="45760"/>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Tree>
    <p:extLst>
      <p:ext uri="{BB962C8B-B14F-4D97-AF65-F5344CB8AC3E}">
        <p14:creationId xmlns:p14="http://schemas.microsoft.com/office/powerpoint/2010/main" val="157489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4583162" y="2606980"/>
            <a:ext cx="6827520" cy="822020"/>
          </a:xfrm>
          <a:prstGeom prst="rect">
            <a:avLst/>
          </a:prstGeom>
          <a:noFill/>
        </p:spPr>
        <p:txBody>
          <a:bodyPr wrap="square" rtlCol="0">
            <a:spAutoFit/>
          </a:bodyPr>
          <a:lstStyle/>
          <a:p>
            <a:pPr marL="0" marR="0" lvl="0" indent="0" algn="r" defTabSz="914400" rtl="0" eaLnBrk="1" fontAlgn="auto" latinLnBrk="0" hangingPunct="1">
              <a:lnSpc>
                <a:spcPct val="135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Unidad de Gestión Comunal</a:t>
            </a:r>
            <a:endParaRPr kumimoji="0" lang="es-CO"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35000"/>
              </a:lnSpc>
              <a:spcBef>
                <a:spcPts val="0"/>
              </a:spcBef>
              <a:spcAft>
                <a:spcPts val="0"/>
              </a:spcAft>
              <a:buClrTx/>
              <a:buSzTx/>
              <a:buFontTx/>
              <a:buNone/>
              <a:tabLst/>
              <a:defRPr/>
            </a:pPr>
            <a:endParaRPr kumimoji="0" lang="es-CO"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ángulo 6"/>
          <p:cNvSpPr/>
          <p:nvPr/>
        </p:nvSpPr>
        <p:spPr>
          <a:xfrm>
            <a:off x="10810074" y="3327055"/>
            <a:ext cx="489397" cy="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p:cNvSpPr txBox="1"/>
          <p:nvPr/>
        </p:nvSpPr>
        <p:spPr>
          <a:xfrm>
            <a:off x="6406859" y="3538216"/>
            <a:ext cx="500382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Subsecretaría de Organización Social</a:t>
            </a:r>
          </a:p>
        </p:txBody>
      </p:sp>
    </p:spTree>
    <p:extLst>
      <p:ext uri="{BB962C8B-B14F-4D97-AF65-F5344CB8AC3E}">
        <p14:creationId xmlns:p14="http://schemas.microsoft.com/office/powerpoint/2010/main" val="76943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753A5-5DC0-412C-A0B1-7176C3CAE7BA}"/>
              </a:ext>
            </a:extLst>
          </p:cNvPr>
          <p:cNvSpPr>
            <a:spLocks noGrp="1"/>
          </p:cNvSpPr>
          <p:nvPr>
            <p:ph type="title"/>
          </p:nvPr>
        </p:nvSpPr>
        <p:spPr>
          <a:xfrm>
            <a:off x="1195156" y="534212"/>
            <a:ext cx="10047131" cy="1325563"/>
          </a:xfrm>
        </p:spPr>
        <p:txBody>
          <a:bodyPr>
            <a:normAutofit/>
          </a:bodyPr>
          <a:lstStyle/>
          <a:p>
            <a:pPr>
              <a:spcAft>
                <a:spcPts val="0"/>
              </a:spcAft>
            </a:pPr>
            <a:br>
              <a:rPr lang="es-CO" sz="2800" dirty="0">
                <a:effectLst/>
                <a:latin typeface="Times New Roman" panose="02020603050405020304" pitchFamily="18" charset="0"/>
                <a:ea typeface="Times New Roman" panose="02020603050405020304" pitchFamily="18" charset="0"/>
              </a:rPr>
            </a:br>
            <a:endParaRPr lang="es-CO" sz="2800" b="1" i="1" dirty="0">
              <a:solidFill>
                <a:srgbClr val="AA428D"/>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D6BF61D-7197-47D0-80B7-B450A984B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493" y="934949"/>
            <a:ext cx="7420612" cy="4481046"/>
          </a:xfrm>
          <a:prstGeom prst="rect">
            <a:avLst/>
          </a:prstGeom>
        </p:spPr>
      </p:pic>
    </p:spTree>
    <p:extLst>
      <p:ext uri="{BB962C8B-B14F-4D97-AF65-F5344CB8AC3E}">
        <p14:creationId xmlns:p14="http://schemas.microsoft.com/office/powerpoint/2010/main" val="160716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n 82">
            <a:extLst>
              <a:ext uri="{FF2B5EF4-FFF2-40B4-BE49-F238E27FC236}">
                <a16:creationId xmlns:a16="http://schemas.microsoft.com/office/drawing/2014/main" id="{4545471F-876D-470B-A8F3-D1A05D7BAAAE}"/>
              </a:ext>
            </a:extLst>
          </p:cNvPr>
          <p:cNvPicPr>
            <a:picLocks noChangeAspect="1"/>
          </p:cNvPicPr>
          <p:nvPr/>
        </p:nvPicPr>
        <p:blipFill rotWithShape="1">
          <a:blip r:embed="rId3">
            <a:extLst>
              <a:ext uri="{28A0092B-C50C-407E-A947-70E740481C1C}">
                <a14:useLocalDpi xmlns:a14="http://schemas.microsoft.com/office/drawing/2010/main" val="0"/>
              </a:ext>
            </a:extLst>
          </a:blip>
          <a:srcRect t="17276" r="6089" b="78152"/>
          <a:stretch/>
        </p:blipFill>
        <p:spPr>
          <a:xfrm>
            <a:off x="1025200" y="1183463"/>
            <a:ext cx="7347096" cy="288236"/>
          </a:xfrm>
          <a:prstGeom prst="rect">
            <a:avLst/>
          </a:prstGeom>
        </p:spPr>
      </p:pic>
      <p:pic>
        <p:nvPicPr>
          <p:cNvPr id="22" name="Imagen 21">
            <a:extLst>
              <a:ext uri="{FF2B5EF4-FFF2-40B4-BE49-F238E27FC236}">
                <a16:creationId xmlns:a16="http://schemas.microsoft.com/office/drawing/2014/main" id="{B0D37BDF-83D8-49DF-B20B-BFBED9709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1489796"/>
          </a:xfrm>
          <a:prstGeom prst="rect">
            <a:avLst/>
          </a:prstGeom>
        </p:spPr>
      </p:pic>
      <p:sp>
        <p:nvSpPr>
          <p:cNvPr id="17" name="CuadroTexto 16">
            <a:extLst>
              <a:ext uri="{FF2B5EF4-FFF2-40B4-BE49-F238E27FC236}">
                <a16:creationId xmlns:a16="http://schemas.microsoft.com/office/drawing/2014/main" id="{670B015D-D34D-4809-AD29-D717F77E69F8}"/>
              </a:ext>
            </a:extLst>
          </p:cNvPr>
          <p:cNvSpPr txBox="1"/>
          <p:nvPr/>
        </p:nvSpPr>
        <p:spPr>
          <a:xfrm>
            <a:off x="357525" y="438325"/>
            <a:ext cx="4189228" cy="584775"/>
          </a:xfrm>
          <a:prstGeom prst="rect">
            <a:avLst/>
          </a:prstGeom>
          <a:noFill/>
        </p:spPr>
        <p:txBody>
          <a:bodyPr wrap="square" rtlCol="0">
            <a:spAutoFit/>
          </a:bodyPr>
          <a:lstStyle/>
          <a:p>
            <a:r>
              <a:rPr lang="es-CO" sz="3200" b="1" dirty="0">
                <a:solidFill>
                  <a:srgbClr val="0099B1"/>
                </a:solidFill>
                <a:latin typeface="Rubik" panose="02000604000000020004" pitchFamily="2" charset="-79"/>
                <a:cs typeface="Rubik" panose="02000604000000020004" pitchFamily="2" charset="-79"/>
              </a:rPr>
              <a:t>Cronograma 2020</a:t>
            </a:r>
          </a:p>
        </p:txBody>
      </p:sp>
      <p:sp>
        <p:nvSpPr>
          <p:cNvPr id="23" name="Rectángulo 22">
            <a:extLst>
              <a:ext uri="{FF2B5EF4-FFF2-40B4-BE49-F238E27FC236}">
                <a16:creationId xmlns:a16="http://schemas.microsoft.com/office/drawing/2014/main" id="{7FC1472B-1A4F-45F2-9BEB-D9116CEE0C27}"/>
              </a:ext>
            </a:extLst>
          </p:cNvPr>
          <p:cNvSpPr/>
          <p:nvPr/>
        </p:nvSpPr>
        <p:spPr>
          <a:xfrm flipV="1">
            <a:off x="486161" y="977381"/>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
        <p:nvSpPr>
          <p:cNvPr id="2" name="Rectángulo 1">
            <a:extLst>
              <a:ext uri="{FF2B5EF4-FFF2-40B4-BE49-F238E27FC236}">
                <a16:creationId xmlns:a16="http://schemas.microsoft.com/office/drawing/2014/main" id="{1B858743-B5E6-4DE9-AEF3-5785E3B94E4F}"/>
              </a:ext>
            </a:extLst>
          </p:cNvPr>
          <p:cNvSpPr/>
          <p:nvPr/>
        </p:nvSpPr>
        <p:spPr>
          <a:xfrm>
            <a:off x="1041992" y="1471698"/>
            <a:ext cx="7347096" cy="567429"/>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Rectángulo 2">
            <a:extLst>
              <a:ext uri="{FF2B5EF4-FFF2-40B4-BE49-F238E27FC236}">
                <a16:creationId xmlns:a16="http://schemas.microsoft.com/office/drawing/2014/main" id="{A9D70AB1-5CA6-4D62-BE5A-C42D56DBECB1}"/>
              </a:ext>
            </a:extLst>
          </p:cNvPr>
          <p:cNvSpPr/>
          <p:nvPr/>
        </p:nvSpPr>
        <p:spPr>
          <a:xfrm>
            <a:off x="1041992" y="2155794"/>
            <a:ext cx="7347096" cy="567429"/>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ángulo 3">
            <a:extLst>
              <a:ext uri="{FF2B5EF4-FFF2-40B4-BE49-F238E27FC236}">
                <a16:creationId xmlns:a16="http://schemas.microsoft.com/office/drawing/2014/main" id="{0B11C5EF-DC75-400E-BD80-DECFC4AC4534}"/>
              </a:ext>
            </a:extLst>
          </p:cNvPr>
          <p:cNvSpPr/>
          <p:nvPr/>
        </p:nvSpPr>
        <p:spPr>
          <a:xfrm>
            <a:off x="1041992" y="2938873"/>
            <a:ext cx="7347096" cy="567429"/>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3133CC0D-4538-4DAB-93A1-39748936A843}"/>
              </a:ext>
            </a:extLst>
          </p:cNvPr>
          <p:cNvSpPr/>
          <p:nvPr/>
        </p:nvSpPr>
        <p:spPr>
          <a:xfrm>
            <a:off x="1041992" y="3622969"/>
            <a:ext cx="7347096" cy="567429"/>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ángulo 5">
            <a:extLst>
              <a:ext uri="{FF2B5EF4-FFF2-40B4-BE49-F238E27FC236}">
                <a16:creationId xmlns:a16="http://schemas.microsoft.com/office/drawing/2014/main" id="{00916FEE-0B1B-43DC-AFC2-3CC804EE61EA}"/>
              </a:ext>
            </a:extLst>
          </p:cNvPr>
          <p:cNvSpPr/>
          <p:nvPr/>
        </p:nvSpPr>
        <p:spPr>
          <a:xfrm>
            <a:off x="1041992" y="4350760"/>
            <a:ext cx="7347096" cy="567429"/>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id="{8F8BBC0E-7A46-4BB1-BC5A-5CBFC85E3C27}"/>
              </a:ext>
            </a:extLst>
          </p:cNvPr>
          <p:cNvSpPr/>
          <p:nvPr/>
        </p:nvSpPr>
        <p:spPr>
          <a:xfrm>
            <a:off x="1041992" y="5078551"/>
            <a:ext cx="7347096" cy="418123"/>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id="{ADD89FF5-57DF-4DFA-B3C2-6834FB5B5E78}"/>
              </a:ext>
            </a:extLst>
          </p:cNvPr>
          <p:cNvSpPr/>
          <p:nvPr/>
        </p:nvSpPr>
        <p:spPr>
          <a:xfrm>
            <a:off x="1041992" y="5674538"/>
            <a:ext cx="7347096" cy="567429"/>
          </a:xfrm>
          <a:prstGeom prst="rect">
            <a:avLst/>
          </a:prstGeom>
          <a:solidFill>
            <a:srgbClr val="066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CuadroTexto 13">
            <a:extLst>
              <a:ext uri="{FF2B5EF4-FFF2-40B4-BE49-F238E27FC236}">
                <a16:creationId xmlns:a16="http://schemas.microsoft.com/office/drawing/2014/main" id="{48A92E80-B8C0-4613-9FD2-753466671BF1}"/>
              </a:ext>
            </a:extLst>
          </p:cNvPr>
          <p:cNvSpPr txBox="1"/>
          <p:nvPr/>
        </p:nvSpPr>
        <p:spPr>
          <a:xfrm>
            <a:off x="2887037" y="1585093"/>
            <a:ext cx="1883849" cy="338554"/>
          </a:xfrm>
          <a:prstGeom prst="rect">
            <a:avLst/>
          </a:prstGeom>
          <a:noFill/>
        </p:spPr>
        <p:txBody>
          <a:bodyPr wrap="none" rtlCol="0">
            <a:spAutoFit/>
          </a:bodyPr>
          <a:lstStyle/>
          <a:p>
            <a:r>
              <a:rPr lang="es-CO" sz="900" dirty="0">
                <a:solidFill>
                  <a:schemeClr val="bg1"/>
                </a:solidFill>
                <a:latin typeface="Rubik" panose="02000604000000020004" pitchFamily="2" charset="-79"/>
                <a:cs typeface="Rubik" panose="02000604000000020004" pitchFamily="2" charset="-79"/>
              </a:rPr>
              <a:t>Página web Alcaldía de Medellín</a:t>
            </a:r>
          </a:p>
          <a:p>
            <a:pPr algn="ctr"/>
            <a:r>
              <a:rPr lang="es-ES_tradnl" sz="700" dirty="0">
                <a:solidFill>
                  <a:schemeClr val="bg1"/>
                </a:solidFill>
                <a:effectLst/>
                <a:latin typeface="Rubik" panose="02000604000000020004" pitchFamily="2" charset="-79"/>
                <a:ea typeface="Times New Roman" panose="02020603050405020304" pitchFamily="18" charset="0"/>
                <a:cs typeface="Rubik" panose="02000604000000020004" pitchFamily="2" charset="-79"/>
              </a:rPr>
              <a:t>www.medellin.gov.co/partipacion</a:t>
            </a:r>
            <a:endParaRPr lang="es-CO" sz="700" dirty="0">
              <a:solidFill>
                <a:schemeClr val="bg1"/>
              </a:solidFill>
              <a:latin typeface="Rubik" panose="02000604000000020004" pitchFamily="2" charset="-79"/>
              <a:cs typeface="Rubik" panose="02000604000000020004" pitchFamily="2" charset="-79"/>
            </a:endParaRPr>
          </a:p>
        </p:txBody>
      </p:sp>
      <p:sp>
        <p:nvSpPr>
          <p:cNvPr id="20" name="CuadroTexto 19">
            <a:extLst>
              <a:ext uri="{FF2B5EF4-FFF2-40B4-BE49-F238E27FC236}">
                <a16:creationId xmlns:a16="http://schemas.microsoft.com/office/drawing/2014/main" id="{54F49D78-9546-4631-BA26-E946A6785CF6}"/>
              </a:ext>
            </a:extLst>
          </p:cNvPr>
          <p:cNvSpPr txBox="1"/>
          <p:nvPr/>
        </p:nvSpPr>
        <p:spPr>
          <a:xfrm>
            <a:off x="1041992" y="1644348"/>
            <a:ext cx="1845377" cy="246221"/>
          </a:xfrm>
          <a:prstGeom prst="rect">
            <a:avLst/>
          </a:prstGeom>
          <a:noFill/>
        </p:spPr>
        <p:txBody>
          <a:bodyPr wrap="none" rtlCol="0">
            <a:spAutoFit/>
          </a:bodyPr>
          <a:lstStyle/>
          <a:p>
            <a:r>
              <a:rPr lang="es-CO" sz="1000" dirty="0">
                <a:solidFill>
                  <a:schemeClr val="bg1"/>
                </a:solidFill>
                <a:latin typeface="Rubik" panose="02000604000000020004" pitchFamily="2" charset="-79"/>
                <a:cs typeface="Rubik" panose="02000604000000020004" pitchFamily="2" charset="-79"/>
              </a:rPr>
              <a:t>Apertura de la convocatoria</a:t>
            </a:r>
            <a:endParaRPr lang="es-CO" sz="800" dirty="0">
              <a:solidFill>
                <a:schemeClr val="bg1"/>
              </a:solidFill>
              <a:latin typeface="Rubik" panose="02000604000000020004" pitchFamily="2" charset="-79"/>
              <a:cs typeface="Rubik" panose="02000604000000020004" pitchFamily="2" charset="-79"/>
            </a:endParaRPr>
          </a:p>
        </p:txBody>
      </p:sp>
      <p:sp>
        <p:nvSpPr>
          <p:cNvPr id="21" name="CuadroTexto 20">
            <a:extLst>
              <a:ext uri="{FF2B5EF4-FFF2-40B4-BE49-F238E27FC236}">
                <a16:creationId xmlns:a16="http://schemas.microsoft.com/office/drawing/2014/main" id="{D022EEFE-3A93-4083-95FF-E64292431409}"/>
              </a:ext>
            </a:extLst>
          </p:cNvPr>
          <p:cNvSpPr txBox="1"/>
          <p:nvPr/>
        </p:nvSpPr>
        <p:spPr>
          <a:xfrm>
            <a:off x="4743047" y="1579450"/>
            <a:ext cx="1734770" cy="400110"/>
          </a:xfrm>
          <a:prstGeom prst="rect">
            <a:avLst/>
          </a:prstGeom>
          <a:noFill/>
        </p:spPr>
        <p:txBody>
          <a:bodyPr wrap="none" rtlCol="0">
            <a:spAutoFit/>
          </a:bodyPr>
          <a:lstStyle/>
          <a:p>
            <a:r>
              <a:rPr lang="es-CO" sz="1000" dirty="0">
                <a:solidFill>
                  <a:schemeClr val="bg1"/>
                </a:solidFill>
                <a:latin typeface="Rubik" panose="02000604000000020004" pitchFamily="2" charset="-79"/>
                <a:cs typeface="Rubik" panose="02000604000000020004" pitchFamily="2" charset="-79"/>
              </a:rPr>
              <a:t>Del 17/07/2020 8:00 a. m.</a:t>
            </a:r>
          </a:p>
          <a:p>
            <a:r>
              <a:rPr lang="es-CO" sz="1000" dirty="0">
                <a:solidFill>
                  <a:schemeClr val="bg1"/>
                </a:solidFill>
                <a:latin typeface="Rubik" panose="02000604000000020004" pitchFamily="2" charset="-79"/>
                <a:cs typeface="Rubik" panose="02000604000000020004" pitchFamily="2" charset="-79"/>
              </a:rPr>
              <a:t>Al 26/07/2020 4:00 p. m.</a:t>
            </a:r>
            <a:endParaRPr lang="es-CO" sz="800" dirty="0">
              <a:solidFill>
                <a:schemeClr val="bg1"/>
              </a:solidFill>
              <a:latin typeface="Rubik" panose="02000604000000020004" pitchFamily="2" charset="-79"/>
              <a:cs typeface="Rubik" panose="02000604000000020004" pitchFamily="2" charset="-79"/>
            </a:endParaRPr>
          </a:p>
        </p:txBody>
      </p:sp>
      <p:sp>
        <p:nvSpPr>
          <p:cNvPr id="27" name="CuadroTexto 26">
            <a:extLst>
              <a:ext uri="{FF2B5EF4-FFF2-40B4-BE49-F238E27FC236}">
                <a16:creationId xmlns:a16="http://schemas.microsoft.com/office/drawing/2014/main" id="{E9ECE188-E8FA-46F5-BECF-51BF3025E462}"/>
              </a:ext>
            </a:extLst>
          </p:cNvPr>
          <p:cNvSpPr txBox="1"/>
          <p:nvPr/>
        </p:nvSpPr>
        <p:spPr>
          <a:xfrm>
            <a:off x="6528610" y="1494094"/>
            <a:ext cx="1830950" cy="523220"/>
          </a:xfrm>
          <a:prstGeom prst="rect">
            <a:avLst/>
          </a:prstGeom>
          <a:noFill/>
        </p:spPr>
        <p:txBody>
          <a:bodyPr wrap="none" rtlCol="0">
            <a:spAutoFit/>
          </a:bodyPr>
          <a:lstStyle/>
          <a:p>
            <a:pPr algn="ctr"/>
            <a:r>
              <a:rPr lang="es-ES" sz="700" dirty="0">
                <a:solidFill>
                  <a:schemeClr val="bg1"/>
                </a:solidFill>
                <a:latin typeface="Rubik" panose="02000604000000020004" pitchFamily="2" charset="-79"/>
                <a:cs typeface="Rubik" panose="02000604000000020004" pitchFamily="2" charset="-79"/>
              </a:rPr>
              <a:t>Se encuentra en la página los formatos </a:t>
            </a:r>
          </a:p>
          <a:p>
            <a:pPr algn="ctr"/>
            <a:r>
              <a:rPr lang="es-ES" sz="700" dirty="0">
                <a:solidFill>
                  <a:schemeClr val="bg1"/>
                </a:solidFill>
                <a:latin typeface="Rubik" panose="02000604000000020004" pitchFamily="2" charset="-79"/>
                <a:cs typeface="Rubik" panose="02000604000000020004" pitchFamily="2" charset="-79"/>
              </a:rPr>
              <a:t>de las condiciones generales y los 3 </a:t>
            </a:r>
          </a:p>
          <a:p>
            <a:pPr algn="ctr"/>
            <a:r>
              <a:rPr lang="es-ES" sz="700" dirty="0">
                <a:solidFill>
                  <a:schemeClr val="bg1"/>
                </a:solidFill>
                <a:latin typeface="Rubik" panose="02000604000000020004" pitchFamily="2" charset="-79"/>
                <a:cs typeface="Rubik" panose="02000604000000020004" pitchFamily="2" charset="-79"/>
              </a:rPr>
              <a:t>formularios para diligenciar en la </a:t>
            </a:r>
          </a:p>
          <a:p>
            <a:pPr algn="ctr"/>
            <a:r>
              <a:rPr lang="es-ES" sz="700" dirty="0">
                <a:solidFill>
                  <a:schemeClr val="bg1"/>
                </a:solidFill>
                <a:latin typeface="Rubik" panose="02000604000000020004" pitchFamily="2" charset="-79"/>
                <a:cs typeface="Rubik" panose="02000604000000020004" pitchFamily="2" charset="-79"/>
              </a:rPr>
              <a:t>participación a la convocatoria.</a:t>
            </a:r>
          </a:p>
        </p:txBody>
      </p:sp>
      <p:sp>
        <p:nvSpPr>
          <p:cNvPr id="29" name="CuadroTexto 28">
            <a:extLst>
              <a:ext uri="{FF2B5EF4-FFF2-40B4-BE49-F238E27FC236}">
                <a16:creationId xmlns:a16="http://schemas.microsoft.com/office/drawing/2014/main" id="{EF5547CB-0508-4AF1-92F6-321624709052}"/>
              </a:ext>
            </a:extLst>
          </p:cNvPr>
          <p:cNvSpPr txBox="1"/>
          <p:nvPr/>
        </p:nvSpPr>
        <p:spPr>
          <a:xfrm>
            <a:off x="2918936" y="2279150"/>
            <a:ext cx="1816523" cy="415498"/>
          </a:xfrm>
          <a:prstGeom prst="rect">
            <a:avLst/>
          </a:prstGeom>
          <a:noFill/>
        </p:spPr>
        <p:txBody>
          <a:bodyPr wrap="none" rtlCol="0">
            <a:spAutoFit/>
          </a:bodyPr>
          <a:lstStyle/>
          <a:p>
            <a:r>
              <a:rPr lang="es-ES" sz="700" dirty="0">
                <a:solidFill>
                  <a:schemeClr val="bg1"/>
                </a:solidFill>
                <a:latin typeface="Rubik" panose="02000604000000020004" pitchFamily="2" charset="-79"/>
                <a:cs typeface="Rubik" panose="02000604000000020004" pitchFamily="2" charset="-79"/>
              </a:rPr>
              <a:t>Secretaría de Participación Ciudadana, </a:t>
            </a:r>
          </a:p>
          <a:p>
            <a:r>
              <a:rPr lang="es-ES" sz="700" dirty="0">
                <a:solidFill>
                  <a:schemeClr val="bg1"/>
                </a:solidFill>
                <a:latin typeface="Rubik" panose="02000604000000020004" pitchFamily="2" charset="-79"/>
                <a:cs typeface="Rubik" panose="02000604000000020004" pitchFamily="2" charset="-79"/>
              </a:rPr>
              <a:t>Edificio Plaza de La Libertad, </a:t>
            </a:r>
          </a:p>
          <a:p>
            <a:r>
              <a:rPr lang="es-ES" sz="700" dirty="0">
                <a:solidFill>
                  <a:schemeClr val="bg1"/>
                </a:solidFill>
                <a:latin typeface="Rubik" panose="02000604000000020004" pitchFamily="2" charset="-79"/>
                <a:cs typeface="Rubik" panose="02000604000000020004" pitchFamily="2" charset="-79"/>
              </a:rPr>
              <a:t>Carrera. 53 A N° 42-161, piso 14 torre A.</a:t>
            </a:r>
          </a:p>
        </p:txBody>
      </p:sp>
      <p:sp>
        <p:nvSpPr>
          <p:cNvPr id="31" name="CuadroTexto 30">
            <a:extLst>
              <a:ext uri="{FF2B5EF4-FFF2-40B4-BE49-F238E27FC236}">
                <a16:creationId xmlns:a16="http://schemas.microsoft.com/office/drawing/2014/main" id="{E242C1A6-C9BD-4D4F-9A4D-F5B3475822C1}"/>
              </a:ext>
            </a:extLst>
          </p:cNvPr>
          <p:cNvSpPr txBox="1"/>
          <p:nvPr/>
        </p:nvSpPr>
        <p:spPr>
          <a:xfrm>
            <a:off x="1041992" y="2359671"/>
            <a:ext cx="1768433" cy="261610"/>
          </a:xfrm>
          <a:prstGeom prst="rect">
            <a:avLst/>
          </a:prstGeom>
          <a:noFill/>
        </p:spPr>
        <p:txBody>
          <a:bodyPr wrap="none" rtlCol="0">
            <a:spAutoFit/>
          </a:bodyPr>
          <a:lstStyle/>
          <a:p>
            <a:r>
              <a:rPr lang="es-CO" sz="1100" dirty="0">
                <a:solidFill>
                  <a:schemeClr val="bg1"/>
                </a:solidFill>
                <a:latin typeface="Rubik" panose="02000604000000020004" pitchFamily="2" charset="-79"/>
                <a:cs typeface="Rubik" panose="02000604000000020004" pitchFamily="2" charset="-79"/>
              </a:rPr>
              <a:t>Recepción de Iniciativas</a:t>
            </a:r>
          </a:p>
        </p:txBody>
      </p:sp>
      <p:sp>
        <p:nvSpPr>
          <p:cNvPr id="33" name="CuadroTexto 32">
            <a:extLst>
              <a:ext uri="{FF2B5EF4-FFF2-40B4-BE49-F238E27FC236}">
                <a16:creationId xmlns:a16="http://schemas.microsoft.com/office/drawing/2014/main" id="{EAB7A377-F069-4D4B-B35C-AC5828C66E7C}"/>
              </a:ext>
            </a:extLst>
          </p:cNvPr>
          <p:cNvSpPr txBox="1"/>
          <p:nvPr/>
        </p:nvSpPr>
        <p:spPr>
          <a:xfrm>
            <a:off x="4743047" y="2294773"/>
            <a:ext cx="1755609" cy="400110"/>
          </a:xfrm>
          <a:prstGeom prst="rect">
            <a:avLst/>
          </a:prstGeom>
          <a:noFill/>
        </p:spPr>
        <p:txBody>
          <a:bodyPr wrap="none" rtlCol="0">
            <a:spAutoFit/>
          </a:bodyPr>
          <a:lstStyle/>
          <a:p>
            <a:r>
              <a:rPr lang="es-CO" sz="1000" dirty="0">
                <a:solidFill>
                  <a:schemeClr val="bg1"/>
                </a:solidFill>
                <a:latin typeface="Rubik" panose="02000604000000020004" pitchFamily="2" charset="-79"/>
                <a:cs typeface="Rubik" panose="02000604000000020004" pitchFamily="2" charset="-79"/>
              </a:rPr>
              <a:t>Del 27/07/2020 8:00 a. m.</a:t>
            </a:r>
          </a:p>
          <a:p>
            <a:r>
              <a:rPr lang="es-CO" sz="1000" dirty="0">
                <a:solidFill>
                  <a:schemeClr val="bg1"/>
                </a:solidFill>
                <a:latin typeface="Rubik" panose="02000604000000020004" pitchFamily="2" charset="-79"/>
                <a:cs typeface="Rubik" panose="02000604000000020004" pitchFamily="2" charset="-79"/>
              </a:rPr>
              <a:t>Al 21/07/2020 4:00 p. m.</a:t>
            </a:r>
            <a:endParaRPr lang="es-CO" sz="800" dirty="0">
              <a:solidFill>
                <a:schemeClr val="bg1"/>
              </a:solidFill>
              <a:latin typeface="Rubik" panose="02000604000000020004" pitchFamily="2" charset="-79"/>
              <a:cs typeface="Rubik" panose="02000604000000020004" pitchFamily="2" charset="-79"/>
            </a:endParaRPr>
          </a:p>
        </p:txBody>
      </p:sp>
      <p:sp>
        <p:nvSpPr>
          <p:cNvPr id="35" name="CuadroTexto 34">
            <a:extLst>
              <a:ext uri="{FF2B5EF4-FFF2-40B4-BE49-F238E27FC236}">
                <a16:creationId xmlns:a16="http://schemas.microsoft.com/office/drawing/2014/main" id="{B2C43AE3-BD14-438E-98C9-ACEC947D872C}"/>
              </a:ext>
            </a:extLst>
          </p:cNvPr>
          <p:cNvSpPr txBox="1"/>
          <p:nvPr/>
        </p:nvSpPr>
        <p:spPr>
          <a:xfrm>
            <a:off x="6545440" y="2209417"/>
            <a:ext cx="1797287" cy="523220"/>
          </a:xfrm>
          <a:prstGeom prst="rect">
            <a:avLst/>
          </a:prstGeom>
          <a:noFill/>
        </p:spPr>
        <p:txBody>
          <a:bodyPr wrap="none" rtlCol="0">
            <a:spAutoFit/>
          </a:bodyPr>
          <a:lstStyle/>
          <a:p>
            <a:pPr algn="ctr"/>
            <a:r>
              <a:rPr lang="es-ES" sz="700" dirty="0">
                <a:solidFill>
                  <a:schemeClr val="bg1"/>
                </a:solidFill>
                <a:latin typeface="Rubik" panose="02000604000000020004" pitchFamily="2" charset="-79"/>
                <a:cs typeface="Rubik" panose="02000604000000020004" pitchFamily="2" charset="-79"/>
              </a:rPr>
              <a:t>Las iniciativas se entregarán en forma </a:t>
            </a:r>
          </a:p>
          <a:p>
            <a:pPr algn="ctr"/>
            <a:r>
              <a:rPr lang="es-ES" sz="700" dirty="0">
                <a:solidFill>
                  <a:schemeClr val="bg1"/>
                </a:solidFill>
                <a:latin typeface="Rubik" panose="02000604000000020004" pitchFamily="2" charset="-79"/>
                <a:cs typeface="Rubik" panose="02000604000000020004" pitchFamily="2" charset="-79"/>
              </a:rPr>
              <a:t>física en dos (2) sobres separados, </a:t>
            </a:r>
          </a:p>
          <a:p>
            <a:pPr algn="ctr"/>
            <a:r>
              <a:rPr lang="es-ES" sz="700" dirty="0">
                <a:solidFill>
                  <a:schemeClr val="bg1"/>
                </a:solidFill>
                <a:latin typeface="Rubik" panose="02000604000000020004" pitchFamily="2" charset="-79"/>
                <a:cs typeface="Rubik" panose="02000604000000020004" pitchFamily="2" charset="-79"/>
              </a:rPr>
              <a:t>debidamente sellados y rotulados y de </a:t>
            </a:r>
          </a:p>
          <a:p>
            <a:pPr algn="ctr"/>
            <a:r>
              <a:rPr lang="es-ES" sz="700" dirty="0">
                <a:solidFill>
                  <a:schemeClr val="bg1"/>
                </a:solidFill>
                <a:latin typeface="Rubik" panose="02000604000000020004" pitchFamily="2" charset="-79"/>
                <a:cs typeface="Rubik" panose="02000604000000020004" pitchFamily="2" charset="-79"/>
              </a:rPr>
              <a:t>manera virtual.</a:t>
            </a:r>
          </a:p>
        </p:txBody>
      </p:sp>
      <p:sp>
        <p:nvSpPr>
          <p:cNvPr id="37" name="CuadroTexto 36">
            <a:extLst>
              <a:ext uri="{FF2B5EF4-FFF2-40B4-BE49-F238E27FC236}">
                <a16:creationId xmlns:a16="http://schemas.microsoft.com/office/drawing/2014/main" id="{47F1194C-CFA1-4246-9811-F42CBB02EA32}"/>
              </a:ext>
            </a:extLst>
          </p:cNvPr>
          <p:cNvSpPr txBox="1"/>
          <p:nvPr/>
        </p:nvSpPr>
        <p:spPr>
          <a:xfrm>
            <a:off x="2937830" y="3034533"/>
            <a:ext cx="1883849" cy="338554"/>
          </a:xfrm>
          <a:prstGeom prst="rect">
            <a:avLst/>
          </a:prstGeom>
          <a:noFill/>
        </p:spPr>
        <p:txBody>
          <a:bodyPr wrap="none" rtlCol="0">
            <a:spAutoFit/>
          </a:bodyPr>
          <a:lstStyle/>
          <a:p>
            <a:r>
              <a:rPr lang="es-CO" sz="900" dirty="0">
                <a:solidFill>
                  <a:schemeClr val="bg1"/>
                </a:solidFill>
                <a:latin typeface="Rubik" panose="02000604000000020004" pitchFamily="2" charset="-79"/>
                <a:cs typeface="Rubik" panose="02000604000000020004" pitchFamily="2" charset="-79"/>
              </a:rPr>
              <a:t>Página web Alcaldía de Medellín</a:t>
            </a:r>
          </a:p>
          <a:p>
            <a:pPr algn="ctr"/>
            <a:r>
              <a:rPr lang="es-ES_tradnl" sz="700" dirty="0">
                <a:solidFill>
                  <a:schemeClr val="bg1"/>
                </a:solidFill>
                <a:effectLst/>
                <a:latin typeface="Rubik" panose="02000604000000020004" pitchFamily="2" charset="-79"/>
                <a:ea typeface="Times New Roman" panose="02020603050405020304" pitchFamily="18" charset="0"/>
                <a:cs typeface="Rubik" panose="02000604000000020004" pitchFamily="2" charset="-79"/>
              </a:rPr>
              <a:t>www.medellin.gov.co/partipacion</a:t>
            </a:r>
            <a:endParaRPr lang="es-CO" sz="700" dirty="0">
              <a:solidFill>
                <a:schemeClr val="bg1"/>
              </a:solidFill>
              <a:latin typeface="Rubik" panose="02000604000000020004" pitchFamily="2" charset="-79"/>
              <a:cs typeface="Rubik" panose="02000604000000020004" pitchFamily="2" charset="-79"/>
            </a:endParaRPr>
          </a:p>
        </p:txBody>
      </p:sp>
      <p:sp>
        <p:nvSpPr>
          <p:cNvPr id="39" name="CuadroTexto 38">
            <a:extLst>
              <a:ext uri="{FF2B5EF4-FFF2-40B4-BE49-F238E27FC236}">
                <a16:creationId xmlns:a16="http://schemas.microsoft.com/office/drawing/2014/main" id="{8BC5C58B-755B-4759-A9B1-9D661717144F}"/>
              </a:ext>
            </a:extLst>
          </p:cNvPr>
          <p:cNvSpPr txBox="1"/>
          <p:nvPr/>
        </p:nvSpPr>
        <p:spPr>
          <a:xfrm>
            <a:off x="1060886" y="3040623"/>
            <a:ext cx="1984839" cy="400110"/>
          </a:xfrm>
          <a:prstGeom prst="rect">
            <a:avLst/>
          </a:prstGeom>
          <a:noFill/>
        </p:spPr>
        <p:txBody>
          <a:bodyPr wrap="none" rtlCol="0">
            <a:spAutoFit/>
          </a:bodyPr>
          <a:lstStyle/>
          <a:p>
            <a:r>
              <a:rPr lang="es-ES" sz="1000" dirty="0">
                <a:solidFill>
                  <a:schemeClr val="bg1"/>
                </a:solidFill>
                <a:latin typeface="Rubik" panose="02000604000000020004" pitchFamily="2" charset="-79"/>
                <a:cs typeface="Rubik" panose="02000604000000020004" pitchFamily="2" charset="-79"/>
              </a:rPr>
              <a:t>Publicación del Cumplimiento </a:t>
            </a:r>
          </a:p>
          <a:p>
            <a:r>
              <a:rPr lang="es-ES" sz="1000" dirty="0">
                <a:solidFill>
                  <a:schemeClr val="bg1"/>
                </a:solidFill>
                <a:latin typeface="Rubik" panose="02000604000000020004" pitchFamily="2" charset="-79"/>
                <a:cs typeface="Rubik" panose="02000604000000020004" pitchFamily="2" charset="-79"/>
              </a:rPr>
              <a:t>de Requisitos Habilitantes</a:t>
            </a:r>
          </a:p>
        </p:txBody>
      </p:sp>
      <p:sp>
        <p:nvSpPr>
          <p:cNvPr id="41" name="CuadroTexto 40">
            <a:extLst>
              <a:ext uri="{FF2B5EF4-FFF2-40B4-BE49-F238E27FC236}">
                <a16:creationId xmlns:a16="http://schemas.microsoft.com/office/drawing/2014/main" id="{4F432992-9DB7-4D52-A15D-7138C1FDA2C3}"/>
              </a:ext>
            </a:extLst>
          </p:cNvPr>
          <p:cNvSpPr txBox="1"/>
          <p:nvPr/>
        </p:nvSpPr>
        <p:spPr>
          <a:xfrm>
            <a:off x="5144715" y="3028890"/>
            <a:ext cx="926857" cy="400110"/>
          </a:xfrm>
          <a:prstGeom prst="rect">
            <a:avLst/>
          </a:prstGeom>
          <a:noFill/>
        </p:spPr>
        <p:txBody>
          <a:bodyPr wrap="none" rtlCol="0">
            <a:spAutoFit/>
          </a:bodyPr>
          <a:lstStyle/>
          <a:p>
            <a:pPr algn="ctr"/>
            <a:r>
              <a:rPr lang="es-CO" sz="1000" dirty="0">
                <a:solidFill>
                  <a:schemeClr val="bg1"/>
                </a:solidFill>
                <a:latin typeface="Rubik" panose="02000604000000020004" pitchFamily="2" charset="-79"/>
                <a:cs typeface="Rubik" panose="02000604000000020004" pitchFamily="2" charset="-79"/>
              </a:rPr>
              <a:t>07/09/2020</a:t>
            </a:r>
          </a:p>
          <a:p>
            <a:pPr algn="ctr"/>
            <a:r>
              <a:rPr lang="es-CO" sz="1000" dirty="0">
                <a:solidFill>
                  <a:schemeClr val="bg1"/>
                </a:solidFill>
                <a:latin typeface="Rubik" panose="02000604000000020004" pitchFamily="2" charset="-79"/>
                <a:cs typeface="Rubik" panose="02000604000000020004" pitchFamily="2" charset="-79"/>
              </a:rPr>
              <a:t>4:00 p. m.</a:t>
            </a:r>
            <a:endParaRPr lang="es-CO" sz="800" dirty="0">
              <a:solidFill>
                <a:schemeClr val="bg1"/>
              </a:solidFill>
              <a:latin typeface="Rubik" panose="02000604000000020004" pitchFamily="2" charset="-79"/>
              <a:cs typeface="Rubik" panose="02000604000000020004" pitchFamily="2" charset="-79"/>
            </a:endParaRPr>
          </a:p>
        </p:txBody>
      </p:sp>
      <p:sp>
        <p:nvSpPr>
          <p:cNvPr id="43" name="CuadroTexto 42">
            <a:extLst>
              <a:ext uri="{FF2B5EF4-FFF2-40B4-BE49-F238E27FC236}">
                <a16:creationId xmlns:a16="http://schemas.microsoft.com/office/drawing/2014/main" id="{84C2F08F-CDC9-46AA-8B63-2D31A7F4B959}"/>
              </a:ext>
            </a:extLst>
          </p:cNvPr>
          <p:cNvSpPr txBox="1"/>
          <p:nvPr/>
        </p:nvSpPr>
        <p:spPr>
          <a:xfrm>
            <a:off x="6738099" y="2943534"/>
            <a:ext cx="1513556" cy="707886"/>
          </a:xfrm>
          <a:prstGeom prst="rect">
            <a:avLst/>
          </a:prstGeom>
          <a:noFill/>
        </p:spPr>
        <p:txBody>
          <a:bodyPr wrap="none" rtlCol="0">
            <a:spAutoFit/>
          </a:bodyPr>
          <a:lstStyle/>
          <a:p>
            <a:pPr algn="ctr"/>
            <a:r>
              <a:rPr lang="es-ES" sz="800" dirty="0">
                <a:solidFill>
                  <a:schemeClr val="bg1"/>
                </a:solidFill>
                <a:latin typeface="Rubik" panose="02000604000000020004" pitchFamily="2" charset="-79"/>
                <a:cs typeface="Rubik" panose="02000604000000020004" pitchFamily="2" charset="-79"/>
              </a:rPr>
              <a:t>Mediante acta se publica </a:t>
            </a:r>
          </a:p>
          <a:p>
            <a:pPr algn="ctr"/>
            <a:r>
              <a:rPr lang="es-ES" sz="800" dirty="0">
                <a:solidFill>
                  <a:schemeClr val="bg1"/>
                </a:solidFill>
                <a:latin typeface="Rubik" panose="02000604000000020004" pitchFamily="2" charset="-79"/>
                <a:cs typeface="Rubik" panose="02000604000000020004" pitchFamily="2" charset="-79"/>
              </a:rPr>
              <a:t>quienes cumplieron con los </a:t>
            </a:r>
          </a:p>
          <a:p>
            <a:pPr algn="ctr"/>
            <a:r>
              <a:rPr lang="es-ES" sz="800" dirty="0">
                <a:solidFill>
                  <a:schemeClr val="bg1"/>
                </a:solidFill>
                <a:latin typeface="Rubik" panose="02000604000000020004" pitchFamily="2" charset="-79"/>
                <a:cs typeface="Rubik" panose="02000604000000020004" pitchFamily="2" charset="-79"/>
              </a:rPr>
              <a:t>requisitos habilitantes y </a:t>
            </a:r>
          </a:p>
          <a:p>
            <a:pPr algn="ctr"/>
            <a:r>
              <a:rPr lang="es-ES" sz="800" dirty="0">
                <a:solidFill>
                  <a:schemeClr val="bg1"/>
                </a:solidFill>
                <a:latin typeface="Rubik" panose="02000604000000020004" pitchFamily="2" charset="-79"/>
                <a:cs typeface="Rubik" panose="02000604000000020004" pitchFamily="2" charset="-79"/>
              </a:rPr>
              <a:t>quienes no.</a:t>
            </a:r>
          </a:p>
          <a:p>
            <a:pPr algn="ctr"/>
            <a:endParaRPr lang="es-ES" sz="800" dirty="0">
              <a:solidFill>
                <a:schemeClr val="bg1"/>
              </a:solidFill>
              <a:latin typeface="Rubik" panose="02000604000000020004" pitchFamily="2" charset="-79"/>
              <a:cs typeface="Rubik" panose="02000604000000020004" pitchFamily="2" charset="-79"/>
            </a:endParaRPr>
          </a:p>
        </p:txBody>
      </p:sp>
      <p:sp>
        <p:nvSpPr>
          <p:cNvPr id="47" name="CuadroTexto 46">
            <a:extLst>
              <a:ext uri="{FF2B5EF4-FFF2-40B4-BE49-F238E27FC236}">
                <a16:creationId xmlns:a16="http://schemas.microsoft.com/office/drawing/2014/main" id="{821AA131-E71A-4284-AA03-AC167EEEAC82}"/>
              </a:ext>
            </a:extLst>
          </p:cNvPr>
          <p:cNvSpPr txBox="1"/>
          <p:nvPr/>
        </p:nvSpPr>
        <p:spPr>
          <a:xfrm>
            <a:off x="1024271" y="3741990"/>
            <a:ext cx="2007281" cy="400110"/>
          </a:xfrm>
          <a:prstGeom prst="rect">
            <a:avLst/>
          </a:prstGeom>
          <a:noFill/>
        </p:spPr>
        <p:txBody>
          <a:bodyPr wrap="none" rtlCol="0">
            <a:spAutoFit/>
          </a:bodyPr>
          <a:lstStyle/>
          <a:p>
            <a:r>
              <a:rPr lang="es-CO" sz="1000" dirty="0">
                <a:solidFill>
                  <a:schemeClr val="bg1"/>
                </a:solidFill>
                <a:latin typeface="Rubik" panose="02000604000000020004" pitchFamily="2" charset="-79"/>
                <a:cs typeface="Rubik" panose="02000604000000020004" pitchFamily="2" charset="-79"/>
              </a:rPr>
              <a:t>Fechas Límites para Subsanar </a:t>
            </a:r>
          </a:p>
          <a:p>
            <a:r>
              <a:rPr lang="es-CO" sz="1000" dirty="0">
                <a:solidFill>
                  <a:schemeClr val="bg1"/>
                </a:solidFill>
                <a:latin typeface="Rubik" panose="02000604000000020004" pitchFamily="2" charset="-79"/>
                <a:cs typeface="Rubik" panose="02000604000000020004" pitchFamily="2" charset="-79"/>
              </a:rPr>
              <a:t>Requisitos Habilitantes</a:t>
            </a:r>
          </a:p>
        </p:txBody>
      </p:sp>
      <p:sp>
        <p:nvSpPr>
          <p:cNvPr id="49" name="CuadroTexto 48">
            <a:extLst>
              <a:ext uri="{FF2B5EF4-FFF2-40B4-BE49-F238E27FC236}">
                <a16:creationId xmlns:a16="http://schemas.microsoft.com/office/drawing/2014/main" id="{0BFC3399-5AE9-4735-96E4-DCE6AA94B419}"/>
              </a:ext>
            </a:extLst>
          </p:cNvPr>
          <p:cNvSpPr txBox="1"/>
          <p:nvPr/>
        </p:nvSpPr>
        <p:spPr>
          <a:xfrm>
            <a:off x="4747202" y="3657659"/>
            <a:ext cx="1867819" cy="538609"/>
          </a:xfrm>
          <a:prstGeom prst="rect">
            <a:avLst/>
          </a:prstGeom>
          <a:noFill/>
        </p:spPr>
        <p:txBody>
          <a:bodyPr wrap="none" rtlCol="0">
            <a:spAutoFit/>
          </a:bodyPr>
          <a:lstStyle/>
          <a:p>
            <a:pPr algn="ctr"/>
            <a:r>
              <a:rPr lang="es-CO" sz="1000" dirty="0">
                <a:solidFill>
                  <a:schemeClr val="bg1"/>
                </a:solidFill>
                <a:latin typeface="Rubik" panose="02000604000000020004" pitchFamily="2" charset="-79"/>
                <a:cs typeface="Rubik" panose="02000604000000020004" pitchFamily="2" charset="-79"/>
              </a:rPr>
              <a:t>Del 08/09/2020</a:t>
            </a:r>
          </a:p>
          <a:p>
            <a:pPr algn="ctr"/>
            <a:r>
              <a:rPr lang="es-CO" sz="1000" dirty="0">
                <a:solidFill>
                  <a:schemeClr val="bg1"/>
                </a:solidFill>
                <a:latin typeface="Rubik" panose="02000604000000020004" pitchFamily="2" charset="-79"/>
                <a:cs typeface="Rubik" panose="02000604000000020004" pitchFamily="2" charset="-79"/>
              </a:rPr>
              <a:t>Al 14/09/2020 </a:t>
            </a:r>
          </a:p>
          <a:p>
            <a:pPr algn="ctr"/>
            <a:r>
              <a:rPr lang="es-CO" sz="900" dirty="0">
                <a:solidFill>
                  <a:schemeClr val="bg1"/>
                </a:solidFill>
                <a:latin typeface="Rubik" panose="02000604000000020004" pitchFamily="2" charset="-79"/>
                <a:cs typeface="Rubik" panose="02000604000000020004" pitchFamily="2" charset="-79"/>
              </a:rPr>
              <a:t>Entre las 8:00 a. m. a 4:00 p. m.</a:t>
            </a:r>
            <a:endParaRPr lang="es-CO" sz="700" dirty="0">
              <a:solidFill>
                <a:schemeClr val="bg1"/>
              </a:solidFill>
              <a:latin typeface="Rubik" panose="02000604000000020004" pitchFamily="2" charset="-79"/>
              <a:cs typeface="Rubik" panose="02000604000000020004" pitchFamily="2" charset="-79"/>
            </a:endParaRPr>
          </a:p>
        </p:txBody>
      </p:sp>
      <p:sp>
        <p:nvSpPr>
          <p:cNvPr id="51" name="CuadroTexto 50">
            <a:extLst>
              <a:ext uri="{FF2B5EF4-FFF2-40B4-BE49-F238E27FC236}">
                <a16:creationId xmlns:a16="http://schemas.microsoft.com/office/drawing/2014/main" id="{AE9B72AA-EB4E-42DE-986C-CC64A8231892}"/>
              </a:ext>
            </a:extLst>
          </p:cNvPr>
          <p:cNvSpPr txBox="1"/>
          <p:nvPr/>
        </p:nvSpPr>
        <p:spPr>
          <a:xfrm>
            <a:off x="6746157" y="3698063"/>
            <a:ext cx="1402948" cy="507831"/>
          </a:xfrm>
          <a:prstGeom prst="rect">
            <a:avLst/>
          </a:prstGeom>
          <a:noFill/>
        </p:spPr>
        <p:txBody>
          <a:bodyPr wrap="none" rtlCol="0">
            <a:spAutoFit/>
          </a:bodyPr>
          <a:lstStyle/>
          <a:p>
            <a:pPr algn="ctr"/>
            <a:r>
              <a:rPr lang="es-ES" sz="900" dirty="0">
                <a:solidFill>
                  <a:schemeClr val="bg1"/>
                </a:solidFill>
                <a:latin typeface="Rubik" panose="02000604000000020004" pitchFamily="2" charset="-79"/>
                <a:cs typeface="Rubik" panose="02000604000000020004" pitchFamily="2" charset="-79"/>
              </a:rPr>
              <a:t>Deben de allegar los </a:t>
            </a:r>
          </a:p>
          <a:p>
            <a:pPr algn="ctr"/>
            <a:r>
              <a:rPr lang="es-ES" sz="900" dirty="0">
                <a:solidFill>
                  <a:schemeClr val="bg1"/>
                </a:solidFill>
                <a:latin typeface="Rubik" panose="02000604000000020004" pitchFamily="2" charset="-79"/>
                <a:cs typeface="Rubik" panose="02000604000000020004" pitchFamily="2" charset="-79"/>
              </a:rPr>
              <a:t>documentos faltantes </a:t>
            </a:r>
          </a:p>
          <a:p>
            <a:pPr algn="ctr"/>
            <a:r>
              <a:rPr lang="es-ES" sz="900" dirty="0">
                <a:solidFill>
                  <a:schemeClr val="bg1"/>
                </a:solidFill>
                <a:latin typeface="Rubik" panose="02000604000000020004" pitchFamily="2" charset="-79"/>
                <a:cs typeface="Rubik" panose="02000604000000020004" pitchFamily="2" charset="-79"/>
              </a:rPr>
              <a:t>para subsanar.</a:t>
            </a:r>
          </a:p>
        </p:txBody>
      </p:sp>
      <p:sp>
        <p:nvSpPr>
          <p:cNvPr id="53" name="CuadroTexto 52">
            <a:extLst>
              <a:ext uri="{FF2B5EF4-FFF2-40B4-BE49-F238E27FC236}">
                <a16:creationId xmlns:a16="http://schemas.microsoft.com/office/drawing/2014/main" id="{30A56C9E-8AF1-4DF0-A794-2E26A342BEB7}"/>
              </a:ext>
            </a:extLst>
          </p:cNvPr>
          <p:cNvSpPr txBox="1"/>
          <p:nvPr/>
        </p:nvSpPr>
        <p:spPr>
          <a:xfrm>
            <a:off x="2884927" y="4479485"/>
            <a:ext cx="1883849" cy="338554"/>
          </a:xfrm>
          <a:prstGeom prst="rect">
            <a:avLst/>
          </a:prstGeom>
          <a:noFill/>
        </p:spPr>
        <p:txBody>
          <a:bodyPr wrap="none" rtlCol="0">
            <a:spAutoFit/>
          </a:bodyPr>
          <a:lstStyle/>
          <a:p>
            <a:r>
              <a:rPr lang="es-CO" sz="900" dirty="0">
                <a:solidFill>
                  <a:schemeClr val="bg1"/>
                </a:solidFill>
                <a:latin typeface="Rubik" panose="02000604000000020004" pitchFamily="2" charset="-79"/>
                <a:cs typeface="Rubik" panose="02000604000000020004" pitchFamily="2" charset="-79"/>
              </a:rPr>
              <a:t>Página web Alcaldía de Medellín</a:t>
            </a:r>
          </a:p>
          <a:p>
            <a:pPr algn="ctr"/>
            <a:r>
              <a:rPr lang="es-ES_tradnl" sz="700" dirty="0">
                <a:solidFill>
                  <a:schemeClr val="bg1"/>
                </a:solidFill>
                <a:effectLst/>
                <a:latin typeface="Rubik" panose="02000604000000020004" pitchFamily="2" charset="-79"/>
                <a:ea typeface="Times New Roman" panose="02020603050405020304" pitchFamily="18" charset="0"/>
                <a:cs typeface="Rubik" panose="02000604000000020004" pitchFamily="2" charset="-79"/>
              </a:rPr>
              <a:t>www.medellin.gov.co/partipacion</a:t>
            </a:r>
            <a:endParaRPr lang="es-CO" sz="700" dirty="0">
              <a:solidFill>
                <a:schemeClr val="bg1"/>
              </a:solidFill>
              <a:latin typeface="Rubik" panose="02000604000000020004" pitchFamily="2" charset="-79"/>
              <a:cs typeface="Rubik" panose="02000604000000020004" pitchFamily="2" charset="-79"/>
            </a:endParaRPr>
          </a:p>
        </p:txBody>
      </p:sp>
      <p:sp>
        <p:nvSpPr>
          <p:cNvPr id="55" name="CuadroTexto 54">
            <a:extLst>
              <a:ext uri="{FF2B5EF4-FFF2-40B4-BE49-F238E27FC236}">
                <a16:creationId xmlns:a16="http://schemas.microsoft.com/office/drawing/2014/main" id="{2A6C165C-B072-4303-BBA3-E8718A2D3F8E}"/>
              </a:ext>
            </a:extLst>
          </p:cNvPr>
          <p:cNvSpPr txBox="1"/>
          <p:nvPr/>
        </p:nvSpPr>
        <p:spPr>
          <a:xfrm>
            <a:off x="1039882" y="4453678"/>
            <a:ext cx="1694695" cy="400110"/>
          </a:xfrm>
          <a:prstGeom prst="rect">
            <a:avLst/>
          </a:prstGeom>
          <a:noFill/>
        </p:spPr>
        <p:txBody>
          <a:bodyPr wrap="none" rtlCol="0">
            <a:spAutoFit/>
          </a:bodyPr>
          <a:lstStyle/>
          <a:p>
            <a:r>
              <a:rPr lang="es-ES" sz="1000" dirty="0">
                <a:solidFill>
                  <a:schemeClr val="bg1"/>
                </a:solidFill>
                <a:latin typeface="Rubik" panose="02000604000000020004" pitchFamily="2" charset="-79"/>
                <a:cs typeface="Rubik" panose="02000604000000020004" pitchFamily="2" charset="-79"/>
              </a:rPr>
              <a:t>Publicación Definitiva de </a:t>
            </a:r>
          </a:p>
          <a:p>
            <a:r>
              <a:rPr lang="es-ES" sz="1000" dirty="0">
                <a:solidFill>
                  <a:schemeClr val="bg1"/>
                </a:solidFill>
                <a:latin typeface="Rubik" panose="02000604000000020004" pitchFamily="2" charset="-79"/>
                <a:cs typeface="Rubik" panose="02000604000000020004" pitchFamily="2" charset="-79"/>
              </a:rPr>
              <a:t>Iniciativas a Evaluar</a:t>
            </a:r>
          </a:p>
        </p:txBody>
      </p:sp>
      <p:sp>
        <p:nvSpPr>
          <p:cNvPr id="59" name="CuadroTexto 58">
            <a:extLst>
              <a:ext uri="{FF2B5EF4-FFF2-40B4-BE49-F238E27FC236}">
                <a16:creationId xmlns:a16="http://schemas.microsoft.com/office/drawing/2014/main" id="{64A5E379-2AE7-4E90-86D7-42E73DC3B402}"/>
              </a:ext>
            </a:extLst>
          </p:cNvPr>
          <p:cNvSpPr txBox="1"/>
          <p:nvPr/>
        </p:nvSpPr>
        <p:spPr>
          <a:xfrm>
            <a:off x="6583406" y="4388486"/>
            <a:ext cx="1717138" cy="507831"/>
          </a:xfrm>
          <a:prstGeom prst="rect">
            <a:avLst/>
          </a:prstGeom>
          <a:noFill/>
        </p:spPr>
        <p:txBody>
          <a:bodyPr wrap="none" rtlCol="0">
            <a:spAutoFit/>
          </a:bodyPr>
          <a:lstStyle/>
          <a:p>
            <a:pPr algn="ctr"/>
            <a:r>
              <a:rPr lang="es-ES" sz="900" dirty="0">
                <a:solidFill>
                  <a:schemeClr val="bg1"/>
                </a:solidFill>
                <a:latin typeface="Rubik" panose="02000604000000020004" pitchFamily="2" charset="-79"/>
                <a:cs typeface="Rubik" panose="02000604000000020004" pitchFamily="2" charset="-79"/>
              </a:rPr>
              <a:t>Mediante acta se publica las </a:t>
            </a:r>
          </a:p>
          <a:p>
            <a:pPr algn="ctr"/>
            <a:r>
              <a:rPr lang="es-ES" sz="900" dirty="0">
                <a:solidFill>
                  <a:schemeClr val="bg1"/>
                </a:solidFill>
                <a:latin typeface="Rubik" panose="02000604000000020004" pitchFamily="2" charset="-79"/>
                <a:cs typeface="Rubik" panose="02000604000000020004" pitchFamily="2" charset="-79"/>
              </a:rPr>
              <a:t>iniciativas definitivas a </a:t>
            </a:r>
          </a:p>
          <a:p>
            <a:pPr algn="ctr"/>
            <a:r>
              <a:rPr lang="es-ES" sz="900" dirty="0">
                <a:solidFill>
                  <a:schemeClr val="bg1"/>
                </a:solidFill>
                <a:latin typeface="Rubik" panose="02000604000000020004" pitchFamily="2" charset="-79"/>
                <a:cs typeface="Rubik" panose="02000604000000020004" pitchFamily="2" charset="-79"/>
              </a:rPr>
              <a:t>evaluar por los jurados.</a:t>
            </a:r>
          </a:p>
        </p:txBody>
      </p:sp>
      <p:sp>
        <p:nvSpPr>
          <p:cNvPr id="61" name="CuadroTexto 60">
            <a:extLst>
              <a:ext uri="{FF2B5EF4-FFF2-40B4-BE49-F238E27FC236}">
                <a16:creationId xmlns:a16="http://schemas.microsoft.com/office/drawing/2014/main" id="{F37988B3-3DD3-487D-8663-E4298E1AEE58}"/>
              </a:ext>
            </a:extLst>
          </p:cNvPr>
          <p:cNvSpPr txBox="1"/>
          <p:nvPr/>
        </p:nvSpPr>
        <p:spPr>
          <a:xfrm>
            <a:off x="3318764" y="5182480"/>
            <a:ext cx="726481" cy="261610"/>
          </a:xfrm>
          <a:prstGeom prst="rect">
            <a:avLst/>
          </a:prstGeom>
          <a:noFill/>
        </p:spPr>
        <p:txBody>
          <a:bodyPr wrap="none" rtlCol="0">
            <a:spAutoFit/>
          </a:bodyPr>
          <a:lstStyle/>
          <a:p>
            <a:r>
              <a:rPr lang="es-CO" sz="1100" dirty="0">
                <a:solidFill>
                  <a:schemeClr val="bg1"/>
                </a:solidFill>
                <a:latin typeface="Rubik" panose="02000604000000020004" pitchFamily="2" charset="-79"/>
                <a:cs typeface="Rubik" panose="02000604000000020004" pitchFamily="2" charset="-79"/>
              </a:rPr>
              <a:t>Jurados</a:t>
            </a:r>
            <a:endParaRPr lang="es-CO" sz="1000" dirty="0">
              <a:solidFill>
                <a:schemeClr val="bg1"/>
              </a:solidFill>
              <a:latin typeface="Rubik" panose="02000604000000020004" pitchFamily="2" charset="-79"/>
              <a:cs typeface="Rubik" panose="02000604000000020004" pitchFamily="2" charset="-79"/>
            </a:endParaRPr>
          </a:p>
        </p:txBody>
      </p:sp>
      <p:sp>
        <p:nvSpPr>
          <p:cNvPr id="63" name="CuadroTexto 62">
            <a:extLst>
              <a:ext uri="{FF2B5EF4-FFF2-40B4-BE49-F238E27FC236}">
                <a16:creationId xmlns:a16="http://schemas.microsoft.com/office/drawing/2014/main" id="{CA1F0A3B-569F-48CF-A2D0-095BA5AE635D}"/>
              </a:ext>
            </a:extLst>
          </p:cNvPr>
          <p:cNvSpPr txBox="1"/>
          <p:nvPr/>
        </p:nvSpPr>
        <p:spPr>
          <a:xfrm>
            <a:off x="1024271" y="5169958"/>
            <a:ext cx="1845377" cy="246221"/>
          </a:xfrm>
          <a:prstGeom prst="rect">
            <a:avLst/>
          </a:prstGeom>
          <a:noFill/>
        </p:spPr>
        <p:txBody>
          <a:bodyPr wrap="none" rtlCol="0">
            <a:spAutoFit/>
          </a:bodyPr>
          <a:lstStyle/>
          <a:p>
            <a:r>
              <a:rPr lang="es-CO" sz="1000" dirty="0">
                <a:solidFill>
                  <a:schemeClr val="bg1"/>
                </a:solidFill>
                <a:latin typeface="Rubik" panose="02000604000000020004" pitchFamily="2" charset="-79"/>
                <a:cs typeface="Rubik" panose="02000604000000020004" pitchFamily="2" charset="-79"/>
              </a:rPr>
              <a:t>Evaluación de las Iniciativas</a:t>
            </a:r>
          </a:p>
        </p:txBody>
      </p:sp>
      <p:sp>
        <p:nvSpPr>
          <p:cNvPr id="65" name="CuadroTexto 64">
            <a:extLst>
              <a:ext uri="{FF2B5EF4-FFF2-40B4-BE49-F238E27FC236}">
                <a16:creationId xmlns:a16="http://schemas.microsoft.com/office/drawing/2014/main" id="{A0106793-D4CB-4815-BEC2-F95A6EAB67BD}"/>
              </a:ext>
            </a:extLst>
          </p:cNvPr>
          <p:cNvSpPr txBox="1"/>
          <p:nvPr/>
        </p:nvSpPr>
        <p:spPr>
          <a:xfrm>
            <a:off x="5001772" y="5105060"/>
            <a:ext cx="1151277" cy="400110"/>
          </a:xfrm>
          <a:prstGeom prst="rect">
            <a:avLst/>
          </a:prstGeom>
          <a:noFill/>
        </p:spPr>
        <p:txBody>
          <a:bodyPr wrap="none" rtlCol="0">
            <a:spAutoFit/>
          </a:bodyPr>
          <a:lstStyle/>
          <a:p>
            <a:pPr algn="ctr"/>
            <a:r>
              <a:rPr lang="es-CO" sz="1000" dirty="0">
                <a:solidFill>
                  <a:schemeClr val="bg1"/>
                </a:solidFill>
                <a:latin typeface="Rubik" panose="02000604000000020004" pitchFamily="2" charset="-79"/>
                <a:cs typeface="Rubik" panose="02000604000000020004" pitchFamily="2" charset="-79"/>
              </a:rPr>
              <a:t>Del 29/09/2020</a:t>
            </a:r>
          </a:p>
          <a:p>
            <a:pPr algn="ctr"/>
            <a:r>
              <a:rPr lang="es-CO" sz="1000" dirty="0">
                <a:solidFill>
                  <a:schemeClr val="bg1"/>
                </a:solidFill>
                <a:latin typeface="Rubik" panose="02000604000000020004" pitchFamily="2" charset="-79"/>
                <a:cs typeface="Rubik" panose="02000604000000020004" pitchFamily="2" charset="-79"/>
              </a:rPr>
              <a:t>Al 26/10/2020</a:t>
            </a:r>
            <a:endParaRPr lang="es-CO" sz="800" dirty="0">
              <a:solidFill>
                <a:schemeClr val="bg1"/>
              </a:solidFill>
              <a:latin typeface="Rubik" panose="02000604000000020004" pitchFamily="2" charset="-79"/>
              <a:cs typeface="Rubik" panose="02000604000000020004" pitchFamily="2" charset="-79"/>
            </a:endParaRPr>
          </a:p>
        </p:txBody>
      </p:sp>
      <p:sp>
        <p:nvSpPr>
          <p:cNvPr id="67" name="CuadroTexto 66">
            <a:extLst>
              <a:ext uri="{FF2B5EF4-FFF2-40B4-BE49-F238E27FC236}">
                <a16:creationId xmlns:a16="http://schemas.microsoft.com/office/drawing/2014/main" id="{955D303F-4B41-479E-BA36-DDE475A8AF16}"/>
              </a:ext>
            </a:extLst>
          </p:cNvPr>
          <p:cNvSpPr txBox="1"/>
          <p:nvPr/>
        </p:nvSpPr>
        <p:spPr>
          <a:xfrm>
            <a:off x="6480431" y="5083502"/>
            <a:ext cx="1891865" cy="415498"/>
          </a:xfrm>
          <a:prstGeom prst="rect">
            <a:avLst/>
          </a:prstGeom>
          <a:noFill/>
        </p:spPr>
        <p:txBody>
          <a:bodyPr wrap="none" rtlCol="0">
            <a:spAutoFit/>
          </a:bodyPr>
          <a:lstStyle/>
          <a:p>
            <a:pPr algn="ctr"/>
            <a:r>
              <a:rPr lang="es-ES" sz="700" dirty="0">
                <a:solidFill>
                  <a:schemeClr val="bg1"/>
                </a:solidFill>
                <a:latin typeface="Rubik" panose="02000604000000020004" pitchFamily="2" charset="-79"/>
                <a:cs typeface="Rubik" panose="02000604000000020004" pitchFamily="2" charset="-79"/>
              </a:rPr>
              <a:t>El Secretario de Participación Ciudadana </a:t>
            </a:r>
          </a:p>
          <a:p>
            <a:pPr algn="ctr"/>
            <a:r>
              <a:rPr lang="es-ES" sz="700" dirty="0">
                <a:solidFill>
                  <a:schemeClr val="bg1"/>
                </a:solidFill>
                <a:latin typeface="Rubik" panose="02000604000000020004" pitchFamily="2" charset="-79"/>
                <a:cs typeface="Rubik" panose="02000604000000020004" pitchFamily="2" charset="-79"/>
              </a:rPr>
              <a:t>designará un equipo profesional </a:t>
            </a:r>
          </a:p>
          <a:p>
            <a:pPr algn="ctr"/>
            <a:r>
              <a:rPr lang="es-ES" sz="700" dirty="0">
                <a:solidFill>
                  <a:schemeClr val="bg1"/>
                </a:solidFill>
                <a:latin typeface="Rubik" panose="02000604000000020004" pitchFamily="2" charset="-79"/>
                <a:cs typeface="Rubik" panose="02000604000000020004" pitchFamily="2" charset="-79"/>
              </a:rPr>
              <a:t>para evaluar las iniciativas.</a:t>
            </a:r>
          </a:p>
        </p:txBody>
      </p:sp>
      <p:sp>
        <p:nvSpPr>
          <p:cNvPr id="69" name="CuadroTexto 68">
            <a:extLst>
              <a:ext uri="{FF2B5EF4-FFF2-40B4-BE49-F238E27FC236}">
                <a16:creationId xmlns:a16="http://schemas.microsoft.com/office/drawing/2014/main" id="{E2D48AE4-FC9B-4067-8E5C-B05FF714B72B}"/>
              </a:ext>
            </a:extLst>
          </p:cNvPr>
          <p:cNvSpPr txBox="1"/>
          <p:nvPr/>
        </p:nvSpPr>
        <p:spPr>
          <a:xfrm>
            <a:off x="2738176" y="5783848"/>
            <a:ext cx="2007281" cy="338554"/>
          </a:xfrm>
          <a:prstGeom prst="rect">
            <a:avLst/>
          </a:prstGeom>
          <a:noFill/>
        </p:spPr>
        <p:txBody>
          <a:bodyPr wrap="none" rtlCol="0">
            <a:spAutoFit/>
          </a:bodyPr>
          <a:lstStyle/>
          <a:p>
            <a:pPr algn="ctr"/>
            <a:r>
              <a:rPr lang="es-ES" sz="800" dirty="0">
                <a:solidFill>
                  <a:schemeClr val="bg1"/>
                </a:solidFill>
                <a:latin typeface="Rubik" panose="02000604000000020004" pitchFamily="2" charset="-79"/>
                <a:cs typeface="Rubik" panose="02000604000000020004" pitchFamily="2" charset="-79"/>
              </a:rPr>
              <a:t>Página Web: www.medellin.gov.co</a:t>
            </a:r>
            <a:br>
              <a:rPr lang="es-ES" sz="800" dirty="0">
                <a:solidFill>
                  <a:schemeClr val="bg1"/>
                </a:solidFill>
                <a:latin typeface="Rubik" panose="02000604000000020004" pitchFamily="2" charset="-79"/>
                <a:cs typeface="Rubik" panose="02000604000000020004" pitchFamily="2" charset="-79"/>
              </a:rPr>
            </a:br>
            <a:r>
              <a:rPr lang="es-ES" sz="800" dirty="0">
                <a:solidFill>
                  <a:schemeClr val="bg1"/>
                </a:solidFill>
                <a:latin typeface="Rubik" panose="02000604000000020004" pitchFamily="2" charset="-79"/>
                <a:cs typeface="Rubik" panose="02000604000000020004" pitchFamily="2" charset="-79"/>
              </a:rPr>
              <a:t>Secretaría de Participación Ciudadana</a:t>
            </a:r>
          </a:p>
        </p:txBody>
      </p:sp>
      <p:sp>
        <p:nvSpPr>
          <p:cNvPr id="71" name="CuadroTexto 70">
            <a:extLst>
              <a:ext uri="{FF2B5EF4-FFF2-40B4-BE49-F238E27FC236}">
                <a16:creationId xmlns:a16="http://schemas.microsoft.com/office/drawing/2014/main" id="{7AFC0A6A-A1C4-494F-9D0E-98A088F96EB9}"/>
              </a:ext>
            </a:extLst>
          </p:cNvPr>
          <p:cNvSpPr txBox="1"/>
          <p:nvPr/>
        </p:nvSpPr>
        <p:spPr>
          <a:xfrm>
            <a:off x="1020727" y="5821837"/>
            <a:ext cx="1752403" cy="246221"/>
          </a:xfrm>
          <a:prstGeom prst="rect">
            <a:avLst/>
          </a:prstGeom>
          <a:noFill/>
        </p:spPr>
        <p:txBody>
          <a:bodyPr wrap="none" rtlCol="0">
            <a:spAutoFit/>
          </a:bodyPr>
          <a:lstStyle/>
          <a:p>
            <a:r>
              <a:rPr lang="es-CO" sz="1000" dirty="0">
                <a:solidFill>
                  <a:schemeClr val="bg1"/>
                </a:solidFill>
                <a:latin typeface="Rubik" panose="02000604000000020004" pitchFamily="2" charset="-79"/>
                <a:cs typeface="Rubik" panose="02000604000000020004" pitchFamily="2" charset="-79"/>
              </a:rPr>
              <a:t>Publicación de Resultados</a:t>
            </a:r>
          </a:p>
        </p:txBody>
      </p:sp>
      <p:sp>
        <p:nvSpPr>
          <p:cNvPr id="75" name="CuadroTexto 74">
            <a:extLst>
              <a:ext uri="{FF2B5EF4-FFF2-40B4-BE49-F238E27FC236}">
                <a16:creationId xmlns:a16="http://schemas.microsoft.com/office/drawing/2014/main" id="{AFF56ECE-650B-4EDC-9E99-E0065A8A23B7}"/>
              </a:ext>
            </a:extLst>
          </p:cNvPr>
          <p:cNvSpPr txBox="1"/>
          <p:nvPr/>
        </p:nvSpPr>
        <p:spPr>
          <a:xfrm>
            <a:off x="6699705" y="5692849"/>
            <a:ext cx="1446230" cy="507831"/>
          </a:xfrm>
          <a:prstGeom prst="rect">
            <a:avLst/>
          </a:prstGeom>
          <a:noFill/>
        </p:spPr>
        <p:txBody>
          <a:bodyPr wrap="none" rtlCol="0">
            <a:spAutoFit/>
          </a:bodyPr>
          <a:lstStyle/>
          <a:p>
            <a:pPr algn="ctr"/>
            <a:r>
              <a:rPr lang="es-ES" sz="900" dirty="0">
                <a:solidFill>
                  <a:schemeClr val="bg1"/>
                </a:solidFill>
                <a:latin typeface="Rubik" panose="02000604000000020004" pitchFamily="2" charset="-79"/>
                <a:cs typeface="Rubik" panose="02000604000000020004" pitchFamily="2" charset="-79"/>
              </a:rPr>
              <a:t>Mediante resolución se </a:t>
            </a:r>
          </a:p>
          <a:p>
            <a:pPr algn="ctr"/>
            <a:r>
              <a:rPr lang="es-ES" sz="900" dirty="0">
                <a:solidFill>
                  <a:schemeClr val="bg1"/>
                </a:solidFill>
                <a:latin typeface="Rubik" panose="02000604000000020004" pitchFamily="2" charset="-79"/>
                <a:cs typeface="Rubik" panose="02000604000000020004" pitchFamily="2" charset="-79"/>
              </a:rPr>
              <a:t>publica las propuestas </a:t>
            </a:r>
          </a:p>
          <a:p>
            <a:pPr algn="ctr"/>
            <a:r>
              <a:rPr lang="es-ES" sz="900" dirty="0">
                <a:solidFill>
                  <a:schemeClr val="bg1"/>
                </a:solidFill>
                <a:latin typeface="Rubik" panose="02000604000000020004" pitchFamily="2" charset="-79"/>
                <a:cs typeface="Rubik" panose="02000604000000020004" pitchFamily="2" charset="-79"/>
              </a:rPr>
              <a:t>ganadoras.</a:t>
            </a:r>
          </a:p>
        </p:txBody>
      </p:sp>
      <p:sp>
        <p:nvSpPr>
          <p:cNvPr id="77" name="CuadroTexto 76">
            <a:extLst>
              <a:ext uri="{FF2B5EF4-FFF2-40B4-BE49-F238E27FC236}">
                <a16:creationId xmlns:a16="http://schemas.microsoft.com/office/drawing/2014/main" id="{237718A2-8DD6-449A-B7A5-D3CB0C193782}"/>
              </a:ext>
            </a:extLst>
          </p:cNvPr>
          <p:cNvSpPr txBox="1"/>
          <p:nvPr/>
        </p:nvSpPr>
        <p:spPr>
          <a:xfrm>
            <a:off x="2887538" y="3729557"/>
            <a:ext cx="1816523" cy="415498"/>
          </a:xfrm>
          <a:prstGeom prst="rect">
            <a:avLst/>
          </a:prstGeom>
          <a:noFill/>
        </p:spPr>
        <p:txBody>
          <a:bodyPr wrap="none" rtlCol="0">
            <a:spAutoFit/>
          </a:bodyPr>
          <a:lstStyle/>
          <a:p>
            <a:r>
              <a:rPr lang="es-ES" sz="700" dirty="0">
                <a:solidFill>
                  <a:schemeClr val="bg1"/>
                </a:solidFill>
                <a:latin typeface="Rubik" panose="02000604000000020004" pitchFamily="2" charset="-79"/>
                <a:cs typeface="Rubik" panose="02000604000000020004" pitchFamily="2" charset="-79"/>
              </a:rPr>
              <a:t>Secretaría de Participación Ciudadana, </a:t>
            </a:r>
          </a:p>
          <a:p>
            <a:r>
              <a:rPr lang="es-ES" sz="700" dirty="0">
                <a:solidFill>
                  <a:schemeClr val="bg1"/>
                </a:solidFill>
                <a:latin typeface="Rubik" panose="02000604000000020004" pitchFamily="2" charset="-79"/>
                <a:cs typeface="Rubik" panose="02000604000000020004" pitchFamily="2" charset="-79"/>
              </a:rPr>
              <a:t>Edificio Plaza de La Libertad, </a:t>
            </a:r>
          </a:p>
          <a:p>
            <a:r>
              <a:rPr lang="es-ES" sz="700" dirty="0">
                <a:solidFill>
                  <a:schemeClr val="bg1"/>
                </a:solidFill>
                <a:latin typeface="Rubik" panose="02000604000000020004" pitchFamily="2" charset="-79"/>
                <a:cs typeface="Rubik" panose="02000604000000020004" pitchFamily="2" charset="-79"/>
              </a:rPr>
              <a:t>Carrera. 53 A N° 42-161, piso 14 torre A.</a:t>
            </a:r>
          </a:p>
        </p:txBody>
      </p:sp>
      <p:sp>
        <p:nvSpPr>
          <p:cNvPr id="79" name="CuadroTexto 78">
            <a:extLst>
              <a:ext uri="{FF2B5EF4-FFF2-40B4-BE49-F238E27FC236}">
                <a16:creationId xmlns:a16="http://schemas.microsoft.com/office/drawing/2014/main" id="{579B07BB-A4A9-4235-B5EA-78C0D24CD1B8}"/>
              </a:ext>
            </a:extLst>
          </p:cNvPr>
          <p:cNvSpPr txBox="1"/>
          <p:nvPr/>
        </p:nvSpPr>
        <p:spPr>
          <a:xfrm>
            <a:off x="5142311" y="4436589"/>
            <a:ext cx="931666" cy="400110"/>
          </a:xfrm>
          <a:prstGeom prst="rect">
            <a:avLst/>
          </a:prstGeom>
          <a:noFill/>
        </p:spPr>
        <p:txBody>
          <a:bodyPr wrap="none" rtlCol="0">
            <a:spAutoFit/>
          </a:bodyPr>
          <a:lstStyle/>
          <a:p>
            <a:pPr algn="ctr"/>
            <a:r>
              <a:rPr lang="es-CO" sz="1000" dirty="0">
                <a:solidFill>
                  <a:schemeClr val="bg1"/>
                </a:solidFill>
                <a:latin typeface="Rubik" panose="02000604000000020004" pitchFamily="2" charset="-79"/>
                <a:cs typeface="Rubik" panose="02000604000000020004" pitchFamily="2" charset="-79"/>
              </a:rPr>
              <a:t>25/09/2020</a:t>
            </a:r>
          </a:p>
          <a:p>
            <a:pPr algn="ctr"/>
            <a:r>
              <a:rPr lang="es-CO" sz="1000" dirty="0">
                <a:solidFill>
                  <a:schemeClr val="bg1"/>
                </a:solidFill>
                <a:latin typeface="Rubik" panose="02000604000000020004" pitchFamily="2" charset="-79"/>
                <a:cs typeface="Rubik" panose="02000604000000020004" pitchFamily="2" charset="-79"/>
              </a:rPr>
              <a:t>4:00 p. m.</a:t>
            </a:r>
            <a:endParaRPr lang="es-CO" sz="800" dirty="0">
              <a:solidFill>
                <a:schemeClr val="bg1"/>
              </a:solidFill>
              <a:latin typeface="Rubik" panose="02000604000000020004" pitchFamily="2" charset="-79"/>
              <a:cs typeface="Rubik" panose="02000604000000020004" pitchFamily="2" charset="-79"/>
            </a:endParaRPr>
          </a:p>
        </p:txBody>
      </p:sp>
      <p:sp>
        <p:nvSpPr>
          <p:cNvPr id="81" name="CuadroTexto 80">
            <a:extLst>
              <a:ext uri="{FF2B5EF4-FFF2-40B4-BE49-F238E27FC236}">
                <a16:creationId xmlns:a16="http://schemas.microsoft.com/office/drawing/2014/main" id="{1124A426-CE57-40AA-A970-F70E469535F1}"/>
              </a:ext>
            </a:extLst>
          </p:cNvPr>
          <p:cNvSpPr txBox="1"/>
          <p:nvPr/>
        </p:nvSpPr>
        <p:spPr>
          <a:xfrm>
            <a:off x="5159943" y="5747967"/>
            <a:ext cx="891591" cy="400110"/>
          </a:xfrm>
          <a:prstGeom prst="rect">
            <a:avLst/>
          </a:prstGeom>
          <a:noFill/>
        </p:spPr>
        <p:txBody>
          <a:bodyPr wrap="none" rtlCol="0">
            <a:spAutoFit/>
          </a:bodyPr>
          <a:lstStyle/>
          <a:p>
            <a:pPr algn="ctr"/>
            <a:r>
              <a:rPr lang="es-CO" sz="1000" dirty="0">
                <a:solidFill>
                  <a:schemeClr val="bg1"/>
                </a:solidFill>
                <a:latin typeface="Rubik" panose="02000604000000020004" pitchFamily="2" charset="-79"/>
                <a:cs typeface="Rubik" panose="02000604000000020004" pitchFamily="2" charset="-79"/>
              </a:rPr>
              <a:t>05/11/2020</a:t>
            </a:r>
          </a:p>
          <a:p>
            <a:pPr algn="ctr"/>
            <a:r>
              <a:rPr lang="es-CO" sz="1000" dirty="0">
                <a:solidFill>
                  <a:schemeClr val="bg1"/>
                </a:solidFill>
                <a:latin typeface="Rubik" panose="02000604000000020004" pitchFamily="2" charset="-79"/>
                <a:cs typeface="Rubik" panose="02000604000000020004" pitchFamily="2" charset="-79"/>
              </a:rPr>
              <a:t>4:00 p. m.</a:t>
            </a:r>
            <a:endParaRPr lang="es-CO" sz="800" dirty="0">
              <a:solidFill>
                <a:schemeClr val="bg1"/>
              </a:solidFill>
              <a:latin typeface="Rubik" panose="02000604000000020004" pitchFamily="2" charset="-79"/>
              <a:cs typeface="Rubik" panose="02000604000000020004" pitchFamily="2" charset="-79"/>
            </a:endParaRPr>
          </a:p>
        </p:txBody>
      </p:sp>
    </p:spTree>
    <p:extLst>
      <p:ext uri="{BB962C8B-B14F-4D97-AF65-F5344CB8AC3E}">
        <p14:creationId xmlns:p14="http://schemas.microsoft.com/office/powerpoint/2010/main" val="270735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F7F8E51-5020-4E3C-91C4-366DE562F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1489796"/>
          </a:xfrm>
          <a:prstGeom prst="rect">
            <a:avLst/>
          </a:prstGeom>
        </p:spPr>
      </p:pic>
      <p:sp>
        <p:nvSpPr>
          <p:cNvPr id="2" name="Título 1">
            <a:extLst>
              <a:ext uri="{FF2B5EF4-FFF2-40B4-BE49-F238E27FC236}">
                <a16:creationId xmlns:a16="http://schemas.microsoft.com/office/drawing/2014/main" id="{4F1753A5-5DC0-412C-A0B1-7176C3CAE7BA}"/>
              </a:ext>
            </a:extLst>
          </p:cNvPr>
          <p:cNvSpPr>
            <a:spLocks noGrp="1"/>
          </p:cNvSpPr>
          <p:nvPr>
            <p:ph type="title"/>
          </p:nvPr>
        </p:nvSpPr>
        <p:spPr>
          <a:xfrm>
            <a:off x="892001" y="716073"/>
            <a:ext cx="5406021" cy="1160616"/>
          </a:xfrm>
        </p:spPr>
        <p:txBody>
          <a:bodyPr>
            <a:normAutofit/>
          </a:bodyPr>
          <a:lstStyle/>
          <a:p>
            <a:r>
              <a:rPr lang="es-CO" sz="2800" b="1" dirty="0">
                <a:solidFill>
                  <a:srgbClr val="0099B1"/>
                </a:solidFill>
                <a:latin typeface="Rubik" panose="02000604000000020004" pitchFamily="2" charset="-79"/>
                <a:cs typeface="Rubik" panose="02000604000000020004" pitchFamily="2" charset="-79"/>
              </a:rPr>
              <a:t>Objetivos de la convocatoria</a:t>
            </a:r>
          </a:p>
        </p:txBody>
      </p:sp>
      <p:sp>
        <p:nvSpPr>
          <p:cNvPr id="4" name="Rectángulo 3">
            <a:extLst>
              <a:ext uri="{FF2B5EF4-FFF2-40B4-BE49-F238E27FC236}">
                <a16:creationId xmlns:a16="http://schemas.microsoft.com/office/drawing/2014/main" id="{D807FF14-C8D0-493B-B3B3-9D71B5750685}"/>
              </a:ext>
            </a:extLst>
          </p:cNvPr>
          <p:cNvSpPr/>
          <p:nvPr/>
        </p:nvSpPr>
        <p:spPr>
          <a:xfrm flipV="1">
            <a:off x="985892" y="1683381"/>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
        <p:nvSpPr>
          <p:cNvPr id="28" name="CuadroTexto 27">
            <a:extLst>
              <a:ext uri="{FF2B5EF4-FFF2-40B4-BE49-F238E27FC236}">
                <a16:creationId xmlns:a16="http://schemas.microsoft.com/office/drawing/2014/main" id="{29ED5160-3C6C-4592-9711-39ED03933240}"/>
              </a:ext>
            </a:extLst>
          </p:cNvPr>
          <p:cNvSpPr txBox="1"/>
          <p:nvPr/>
        </p:nvSpPr>
        <p:spPr>
          <a:xfrm>
            <a:off x="917186" y="2115991"/>
            <a:ext cx="9683474" cy="3139321"/>
          </a:xfrm>
          <a:prstGeom prst="rect">
            <a:avLst/>
          </a:prstGeom>
          <a:noFill/>
        </p:spPr>
        <p:txBody>
          <a:bodyPr wrap="square">
            <a:spAutoFit/>
          </a:bodyPr>
          <a:lstStyle/>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Reconocer a las organizaciones comunales como actores esenciales para el  desarrollo de la comunidad, permitiendo desarrollar acciones de proyección social.</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Seleccionar los mejores proyectos presentados por las organizaciones comunales  que promuevan acciones en favor del desarrollo comunal.</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Fortalecer las organizaciones que trabajan por el bien común, la legalidad y la  búsqueda de iniciativas coherentes con la democracia.</a:t>
            </a:r>
          </a:p>
          <a:p>
            <a:pPr algn="just"/>
            <a:endParaRPr lang="es-MX" dirty="0">
              <a:latin typeface="Rubik" panose="02000604000000020004" pitchFamily="2" charset="-79"/>
              <a:cs typeface="Rubik" panose="02000604000000020004" pitchFamily="2" charset="-79"/>
            </a:endParaRPr>
          </a:p>
          <a:p>
            <a:pPr marL="285750" indent="-285750" algn="just">
              <a:buFont typeface="Arial" panose="020B0604020202020204" pitchFamily="34" charset="0"/>
              <a:buChar char="•"/>
            </a:pPr>
            <a:r>
              <a:rPr lang="es-MX" dirty="0">
                <a:latin typeface="Rubik" panose="02000604000000020004" pitchFamily="2" charset="-79"/>
                <a:cs typeface="Rubik" panose="02000604000000020004" pitchFamily="2" charset="-79"/>
              </a:rPr>
              <a:t>Fomentar el liderazgo comunal a través de la generación de oportunidades de  elaboración y gestión de proyectos sociales.</a:t>
            </a:r>
          </a:p>
        </p:txBody>
      </p:sp>
    </p:spTree>
    <p:extLst>
      <p:ext uri="{BB962C8B-B14F-4D97-AF65-F5344CB8AC3E}">
        <p14:creationId xmlns:p14="http://schemas.microsoft.com/office/powerpoint/2010/main" val="9930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753A5-5DC0-412C-A0B1-7176C3CAE7BA}"/>
              </a:ext>
            </a:extLst>
          </p:cNvPr>
          <p:cNvSpPr>
            <a:spLocks noGrp="1"/>
          </p:cNvSpPr>
          <p:nvPr>
            <p:ph type="title"/>
          </p:nvPr>
        </p:nvSpPr>
        <p:spPr>
          <a:xfrm>
            <a:off x="1306668" y="918015"/>
            <a:ext cx="10047131" cy="1325563"/>
          </a:xfrm>
        </p:spPr>
        <p:txBody>
          <a:bodyPr>
            <a:normAutofit/>
          </a:bodyPr>
          <a:lstStyle/>
          <a:p>
            <a:r>
              <a:rPr lang="es-MX" sz="2800" b="1" dirty="0">
                <a:solidFill>
                  <a:srgbClr val="0099B1"/>
                </a:solidFill>
                <a:latin typeface="Rubik" panose="02000604000000020004" pitchFamily="2" charset="-79"/>
                <a:cs typeface="Rubik" panose="02000604000000020004" pitchFamily="2" charset="-79"/>
              </a:rPr>
              <a:t>Pueden participar: </a:t>
            </a:r>
            <a:br>
              <a:rPr lang="es-MX" sz="2800" b="1" dirty="0">
                <a:solidFill>
                  <a:srgbClr val="0099B1"/>
                </a:solidFill>
                <a:latin typeface="Rubik" panose="02000604000000020004" pitchFamily="2" charset="-79"/>
                <a:cs typeface="Rubik" panose="02000604000000020004" pitchFamily="2" charset="-79"/>
              </a:rPr>
            </a:br>
            <a:r>
              <a:rPr lang="es-MX" sz="2800" b="1" dirty="0">
                <a:solidFill>
                  <a:srgbClr val="0099B1"/>
                </a:solidFill>
                <a:latin typeface="Rubik" panose="02000604000000020004" pitchFamily="2" charset="-79"/>
                <a:cs typeface="Rubik" panose="02000604000000020004" pitchFamily="2" charset="-79"/>
              </a:rPr>
              <a:t>Las juntas de acción comunal </a:t>
            </a:r>
            <a:br>
              <a:rPr lang="es-MX" sz="2800" b="1" dirty="0">
                <a:solidFill>
                  <a:srgbClr val="0099B1"/>
                </a:solidFill>
                <a:latin typeface="Rubik" panose="02000604000000020004" pitchFamily="2" charset="-79"/>
                <a:cs typeface="Rubik" panose="02000604000000020004" pitchFamily="2" charset="-79"/>
              </a:rPr>
            </a:br>
            <a:endParaRPr lang="es-CO" sz="2800" b="1" dirty="0">
              <a:solidFill>
                <a:srgbClr val="0099B1"/>
              </a:solidFill>
              <a:latin typeface="Rubik" panose="02000604000000020004" pitchFamily="2" charset="-79"/>
              <a:cs typeface="Rubik" panose="02000604000000020004" pitchFamily="2" charset="-79"/>
            </a:endParaRPr>
          </a:p>
        </p:txBody>
      </p:sp>
      <p:sp>
        <p:nvSpPr>
          <p:cNvPr id="4" name="Rectángulo 3">
            <a:extLst>
              <a:ext uri="{FF2B5EF4-FFF2-40B4-BE49-F238E27FC236}">
                <a16:creationId xmlns:a16="http://schemas.microsoft.com/office/drawing/2014/main" id="{D807FF14-C8D0-493B-B3B3-9D71B5750685}"/>
              </a:ext>
            </a:extLst>
          </p:cNvPr>
          <p:cNvSpPr/>
          <p:nvPr/>
        </p:nvSpPr>
        <p:spPr>
          <a:xfrm flipV="1">
            <a:off x="1368661" y="1885399"/>
            <a:ext cx="3195844" cy="45719"/>
          </a:xfrm>
          <a:prstGeom prst="rect">
            <a:avLst/>
          </a:prstGeom>
          <a:solidFill>
            <a:srgbClr val="009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a:solidFill>
                <a:prstClr val="white"/>
              </a:solidFill>
            </a:endParaRPr>
          </a:p>
        </p:txBody>
      </p:sp>
      <p:sp>
        <p:nvSpPr>
          <p:cNvPr id="5" name="CuadroTexto 4">
            <a:extLst>
              <a:ext uri="{FF2B5EF4-FFF2-40B4-BE49-F238E27FC236}">
                <a16:creationId xmlns:a16="http://schemas.microsoft.com/office/drawing/2014/main" id="{0322F080-EAA7-48AC-B5FD-54A6B110481A}"/>
              </a:ext>
            </a:extLst>
          </p:cNvPr>
          <p:cNvSpPr txBox="1"/>
          <p:nvPr/>
        </p:nvSpPr>
        <p:spPr>
          <a:xfrm>
            <a:off x="1306668" y="2044644"/>
            <a:ext cx="9166402" cy="3416320"/>
          </a:xfrm>
          <a:prstGeom prst="rect">
            <a:avLst/>
          </a:prstGeom>
          <a:noFill/>
        </p:spPr>
        <p:txBody>
          <a:bodyPr wrap="square">
            <a:spAutoFit/>
          </a:bodyPr>
          <a:lstStyle/>
          <a:p>
            <a:endParaRPr lang="es-MX" dirty="0">
              <a:latin typeface="Rubik" panose="02000604000000020004" pitchFamily="2" charset="-79"/>
              <a:cs typeface="Rubik" panose="02000604000000020004" pitchFamily="2" charset="-79"/>
            </a:endParaRPr>
          </a:p>
          <a:p>
            <a:r>
              <a:rPr lang="es-MX" dirty="0">
                <a:latin typeface="Rubik" panose="02000604000000020004" pitchFamily="2" charset="-79"/>
                <a:cs typeface="Rubik" panose="02000604000000020004" pitchFamily="2" charset="-79"/>
              </a:rPr>
              <a:t>El Premio Organizaciones Comunales, Ejemplo de Participación se  otorgará a 10 Juntas de Acción Comunal que cumplan con los criterios representados en  las siguientes categorías:</a:t>
            </a:r>
          </a:p>
          <a:p>
            <a:endParaRPr lang="es-MX" dirty="0">
              <a:latin typeface="Rubik" panose="02000604000000020004" pitchFamily="2" charset="-79"/>
              <a:cs typeface="Rubik" panose="02000604000000020004" pitchFamily="2" charset="-79"/>
            </a:endParaRPr>
          </a:p>
          <a:p>
            <a:r>
              <a:rPr lang="es-MX" dirty="0">
                <a:latin typeface="Rubik" panose="02000604000000020004" pitchFamily="2" charset="-79"/>
                <a:cs typeface="Rubik" panose="02000604000000020004" pitchFamily="2" charset="-79"/>
              </a:rPr>
              <a:t>1. Equidad y justicia social</a:t>
            </a:r>
          </a:p>
          <a:p>
            <a:r>
              <a:rPr lang="es-MX" dirty="0">
                <a:latin typeface="Rubik" panose="02000604000000020004" pitchFamily="2" charset="-79"/>
                <a:cs typeface="Rubik" panose="02000604000000020004" pitchFamily="2" charset="-79"/>
              </a:rPr>
              <a:t>2. Participación e innovación social</a:t>
            </a:r>
          </a:p>
          <a:p>
            <a:r>
              <a:rPr lang="es-MX" dirty="0">
                <a:latin typeface="Rubik" panose="02000604000000020004" pitchFamily="2" charset="-79"/>
                <a:cs typeface="Rubik" panose="02000604000000020004" pitchFamily="2" charset="-79"/>
              </a:rPr>
              <a:t>3. Transparencia y legalidad</a:t>
            </a:r>
          </a:p>
          <a:p>
            <a:r>
              <a:rPr lang="es-MX" dirty="0">
                <a:latin typeface="Rubik" panose="02000604000000020004" pitchFamily="2" charset="-79"/>
                <a:cs typeface="Rubik" panose="02000604000000020004" pitchFamily="2" charset="-79"/>
              </a:rPr>
              <a:t>4. Solidaridad</a:t>
            </a:r>
          </a:p>
          <a:p>
            <a:r>
              <a:rPr lang="es-MX" dirty="0">
                <a:latin typeface="Rubik" panose="02000604000000020004" pitchFamily="2" charset="-79"/>
                <a:cs typeface="Rubik" panose="02000604000000020004" pitchFamily="2" charset="-79"/>
              </a:rPr>
              <a:t>5. No violencia</a:t>
            </a:r>
          </a:p>
          <a:p>
            <a:endParaRPr lang="es-MX" dirty="0">
              <a:latin typeface="Rubik" panose="02000604000000020004" pitchFamily="2" charset="-79"/>
              <a:cs typeface="Rubik" panose="02000604000000020004" pitchFamily="2" charset="-79"/>
            </a:endParaRPr>
          </a:p>
          <a:p>
            <a:r>
              <a:rPr lang="es-MX" dirty="0">
                <a:latin typeface="Rubik" panose="02000604000000020004" pitchFamily="2" charset="-79"/>
                <a:cs typeface="Rubik" panose="02000604000000020004" pitchFamily="2" charset="-79"/>
              </a:rPr>
              <a:t>Se premiarán dos (2) Juntas por cada categoría.  (Primer y segundo puesto)</a:t>
            </a:r>
          </a:p>
        </p:txBody>
      </p:sp>
      <p:pic>
        <p:nvPicPr>
          <p:cNvPr id="3" name="Imagen 2">
            <a:extLst>
              <a:ext uri="{FF2B5EF4-FFF2-40B4-BE49-F238E27FC236}">
                <a16:creationId xmlns:a16="http://schemas.microsoft.com/office/drawing/2014/main" id="{640F7BF7-F97F-4CBA-A093-EFC8D6CE5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1489796"/>
          </a:xfrm>
          <a:prstGeom prst="rect">
            <a:avLst/>
          </a:prstGeom>
        </p:spPr>
      </p:pic>
    </p:spTree>
    <p:extLst>
      <p:ext uri="{BB962C8B-B14F-4D97-AF65-F5344CB8AC3E}">
        <p14:creationId xmlns:p14="http://schemas.microsoft.com/office/powerpoint/2010/main" val="149472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B54F6A-2BD1-4C97-BD0E-D52415D67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1489796"/>
          </a:xfrm>
          <a:prstGeom prst="rect">
            <a:avLst/>
          </a:prstGeom>
        </p:spPr>
      </p:pic>
      <p:pic>
        <p:nvPicPr>
          <p:cNvPr id="12" name="Imagen 11">
            <a:extLst>
              <a:ext uri="{FF2B5EF4-FFF2-40B4-BE49-F238E27FC236}">
                <a16:creationId xmlns:a16="http://schemas.microsoft.com/office/drawing/2014/main" id="{4DDA3540-2AC0-4B97-9250-938998A96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21" y="555478"/>
            <a:ext cx="4741202" cy="1528534"/>
          </a:xfrm>
          <a:prstGeom prst="rect">
            <a:avLst/>
          </a:prstGeom>
        </p:spPr>
      </p:pic>
      <p:pic>
        <p:nvPicPr>
          <p:cNvPr id="14" name="Imagen 13">
            <a:extLst>
              <a:ext uri="{FF2B5EF4-FFF2-40B4-BE49-F238E27FC236}">
                <a16:creationId xmlns:a16="http://schemas.microsoft.com/office/drawing/2014/main" id="{F1876471-D8A5-4821-B089-F401AE0B3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21" y="2468984"/>
            <a:ext cx="5113874" cy="2953621"/>
          </a:xfrm>
          <a:prstGeom prst="rect">
            <a:avLst/>
          </a:prstGeom>
        </p:spPr>
      </p:pic>
      <p:pic>
        <p:nvPicPr>
          <p:cNvPr id="18" name="Imagen 17">
            <a:extLst>
              <a:ext uri="{FF2B5EF4-FFF2-40B4-BE49-F238E27FC236}">
                <a16:creationId xmlns:a16="http://schemas.microsoft.com/office/drawing/2014/main" id="{4255DD97-C487-47B9-9EA4-103A446BF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468984"/>
            <a:ext cx="5113873" cy="3674988"/>
          </a:xfrm>
          <a:prstGeom prst="rect">
            <a:avLst/>
          </a:prstGeom>
        </p:spPr>
      </p:pic>
    </p:spTree>
    <p:extLst>
      <p:ext uri="{BB962C8B-B14F-4D97-AF65-F5344CB8AC3E}">
        <p14:creationId xmlns:p14="http://schemas.microsoft.com/office/powerpoint/2010/main" val="22040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B54F6A-2BD1-4C97-BD0E-D52415D67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1489796"/>
          </a:xfrm>
          <a:prstGeom prst="rect">
            <a:avLst/>
          </a:prstGeom>
        </p:spPr>
      </p:pic>
      <p:pic>
        <p:nvPicPr>
          <p:cNvPr id="9" name="Imagen 8">
            <a:extLst>
              <a:ext uri="{FF2B5EF4-FFF2-40B4-BE49-F238E27FC236}">
                <a16:creationId xmlns:a16="http://schemas.microsoft.com/office/drawing/2014/main" id="{6F30106A-B71C-45BE-8EC8-5BCC42C80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10" y="1624725"/>
            <a:ext cx="5177939" cy="3861675"/>
          </a:xfrm>
          <a:prstGeom prst="rect">
            <a:avLst/>
          </a:prstGeom>
        </p:spPr>
      </p:pic>
      <p:pic>
        <p:nvPicPr>
          <p:cNvPr id="11" name="Imagen 10">
            <a:extLst>
              <a:ext uri="{FF2B5EF4-FFF2-40B4-BE49-F238E27FC236}">
                <a16:creationId xmlns:a16="http://schemas.microsoft.com/office/drawing/2014/main" id="{31BF5E9F-2009-458F-9D10-A88858B9E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24725"/>
            <a:ext cx="4954772" cy="3995783"/>
          </a:xfrm>
          <a:prstGeom prst="rect">
            <a:avLst/>
          </a:prstGeom>
        </p:spPr>
      </p:pic>
    </p:spTree>
    <p:extLst>
      <p:ext uri="{BB962C8B-B14F-4D97-AF65-F5344CB8AC3E}">
        <p14:creationId xmlns:p14="http://schemas.microsoft.com/office/powerpoint/2010/main" val="412740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ECD264-A55D-474A-9E80-5BA5052F0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1489796"/>
          </a:xfrm>
          <a:prstGeom prst="rect">
            <a:avLst/>
          </a:prstGeom>
        </p:spPr>
      </p:pic>
      <p:pic>
        <p:nvPicPr>
          <p:cNvPr id="10" name="Imagen 9">
            <a:extLst>
              <a:ext uri="{FF2B5EF4-FFF2-40B4-BE49-F238E27FC236}">
                <a16:creationId xmlns:a16="http://schemas.microsoft.com/office/drawing/2014/main" id="{FBECF734-2387-4815-ACA7-85E81BDE8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317" y="1279819"/>
            <a:ext cx="6326371" cy="4298361"/>
          </a:xfrm>
          <a:prstGeom prst="rect">
            <a:avLst/>
          </a:prstGeom>
        </p:spPr>
      </p:pic>
    </p:spTree>
    <p:extLst>
      <p:ext uri="{BB962C8B-B14F-4D97-AF65-F5344CB8AC3E}">
        <p14:creationId xmlns:p14="http://schemas.microsoft.com/office/powerpoint/2010/main" val="5387076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3870</TotalTime>
  <Words>1306</Words>
  <Application>Microsoft Office PowerPoint</Application>
  <PresentationFormat>Panorámica</PresentationFormat>
  <Paragraphs>169</Paragraphs>
  <Slides>18</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Rubik</vt:lpstr>
      <vt:lpstr>Times New Roman</vt:lpstr>
      <vt:lpstr>Tema de Office</vt:lpstr>
      <vt:lpstr>Presentación de PowerPoint</vt:lpstr>
      <vt:lpstr>Presentación de PowerPoint</vt:lpstr>
      <vt:lpstr> </vt:lpstr>
      <vt:lpstr>Presentación de PowerPoint</vt:lpstr>
      <vt:lpstr>Objetivos de la convocatoria</vt:lpstr>
      <vt:lpstr>Pueden participar:  Las juntas de acción comunal  </vt:lpstr>
      <vt:lpstr>Presentación de PowerPoint</vt:lpstr>
      <vt:lpstr>Presentación de PowerPoint</vt:lpstr>
      <vt:lpstr>Presentación de PowerPoint</vt:lpstr>
      <vt:lpstr> Condiciones generales de participación </vt:lpstr>
      <vt:lpstr>   Requisitos habilitantes Jurídicos</vt:lpstr>
      <vt:lpstr>   Requisitos habilitantes Jurídicos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Greisy</dc:creator>
  <cp:lastModifiedBy>Mariana Hernández Ramírez</cp:lastModifiedBy>
  <cp:revision>285</cp:revision>
  <dcterms:created xsi:type="dcterms:W3CDTF">2018-01-31T01:22:42Z</dcterms:created>
  <dcterms:modified xsi:type="dcterms:W3CDTF">2020-07-15T05:03:02Z</dcterms:modified>
</cp:coreProperties>
</file>